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17"/>
  </p:notesMasterIdLst>
  <p:sldIdLst>
    <p:sldId id="256" r:id="rId3"/>
    <p:sldId id="272" r:id="rId4"/>
    <p:sldId id="266" r:id="rId5"/>
    <p:sldId id="257" r:id="rId6"/>
    <p:sldId id="267" r:id="rId7"/>
    <p:sldId id="268" r:id="rId8"/>
    <p:sldId id="259" r:id="rId9"/>
    <p:sldId id="269" r:id="rId10"/>
    <p:sldId id="270" r:id="rId11"/>
    <p:sldId id="260" r:id="rId12"/>
    <p:sldId id="265" r:id="rId13"/>
    <p:sldId id="262" r:id="rId14"/>
    <p:sldId id="264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99" autoAdjust="0"/>
    <p:restoredTop sz="49651" autoAdjust="0"/>
  </p:normalViewPr>
  <p:slideViewPr>
    <p:cSldViewPr snapToGrid="0" showGuides="1">
      <p:cViewPr>
        <p:scale>
          <a:sx n="100" d="100"/>
          <a:sy n="100" d="100"/>
        </p:scale>
        <p:origin x="-846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CBC32-97FC-4BBA-8845-46F1442B2E66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03A35-8CE6-4F88-B330-2C5B12D67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8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체력은 캐릭터의 생명으로 해당 수치만큼 몬스터의 공격을 버틸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실드는</a:t>
            </a:r>
            <a:r>
              <a:rPr lang="ko-KR" altLang="en-US" sz="1200" dirty="0"/>
              <a:t> 체력대신에 처음 몬스터의 공격을 막아주는 용도임</a:t>
            </a:r>
            <a:r>
              <a:rPr lang="en-US" altLang="ko-KR" sz="1200" dirty="0"/>
              <a:t>, </a:t>
            </a:r>
            <a:r>
              <a:rPr lang="ko-KR" altLang="en-US" sz="1200" dirty="0"/>
              <a:t>일정시간 공격받지 않으면 다시 회복됨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마나는 무기를 사용할 수 있는 횟수를 나타내며 무기마다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소비하는 양이 다름으로 무기선택에 신중함을 유도함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치명타의 경우 일반적인 공격보다 더 강력한 데미지를 주는 확률을 뜻함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8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2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258</a:t>
            </a:r>
            <a:r>
              <a:rPr lang="ko-KR" altLang="en-US" dirty="0"/>
              <a:t>가지 무기가 존재 </a:t>
            </a:r>
            <a:endParaRPr lang="en-US" altLang="ko-KR" dirty="0"/>
          </a:p>
          <a:p>
            <a:r>
              <a:rPr lang="ko-KR" altLang="en-US" dirty="0"/>
              <a:t>무기마다 등급이 존재</a:t>
            </a:r>
            <a:endParaRPr lang="en-US" altLang="ko-KR" dirty="0"/>
          </a:p>
          <a:p>
            <a:r>
              <a:rPr lang="ko-KR" altLang="en-US" dirty="0"/>
              <a:t>등급이 높을 수록 성능이 대체로 좋으나 사용자의 성향과 캐릭터의 특성에 따라 활용도는 천차만별 </a:t>
            </a:r>
            <a:r>
              <a:rPr lang="en-US" altLang="ko-KR" dirty="0"/>
              <a:t>( </a:t>
            </a:r>
            <a:r>
              <a:rPr lang="ko-KR" altLang="en-US" dirty="0"/>
              <a:t>무조건 등급이 높다고 좋은 무기는 아님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순으로 높은 등급을 </a:t>
            </a:r>
            <a:r>
              <a:rPr lang="ko-KR" altLang="en-US" dirty="0" err="1"/>
              <a:t>나타넴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사격형 </a:t>
            </a:r>
            <a:r>
              <a:rPr lang="en-US" altLang="ko-KR" dirty="0"/>
              <a:t>, </a:t>
            </a:r>
            <a:r>
              <a:rPr lang="ko-KR" altLang="en-US" dirty="0"/>
              <a:t>근접</a:t>
            </a:r>
            <a:r>
              <a:rPr lang="en-US" altLang="ko-KR" dirty="0"/>
              <a:t>, </a:t>
            </a:r>
            <a:r>
              <a:rPr lang="ko-KR" altLang="en-US" dirty="0"/>
              <a:t>스태프</a:t>
            </a:r>
            <a:r>
              <a:rPr lang="en-US" altLang="ko-KR" dirty="0"/>
              <a:t>, </a:t>
            </a:r>
            <a:r>
              <a:rPr lang="ko-KR" altLang="en-US" dirty="0"/>
              <a:t>투척</a:t>
            </a:r>
            <a:r>
              <a:rPr lang="en-US" altLang="ko-KR" dirty="0"/>
              <a:t>, </a:t>
            </a:r>
            <a:r>
              <a:rPr lang="ko-KR" altLang="en-US" dirty="0"/>
              <a:t>특수</a:t>
            </a:r>
            <a:r>
              <a:rPr lang="en-US" altLang="ko-KR" dirty="0"/>
              <a:t> </a:t>
            </a:r>
            <a:r>
              <a:rPr lang="ko-KR" altLang="en-US" dirty="0"/>
              <a:t>무기가 있음</a:t>
            </a:r>
            <a:endParaRPr lang="en-US" altLang="ko-KR" dirty="0"/>
          </a:p>
          <a:p>
            <a:r>
              <a:rPr lang="ko-KR" altLang="en-US" dirty="0"/>
              <a:t>근접무기는 대부분 마나 소모량이 </a:t>
            </a:r>
            <a:r>
              <a:rPr lang="en-US" altLang="ko-KR" dirty="0"/>
              <a:t>0</a:t>
            </a:r>
          </a:p>
          <a:p>
            <a:r>
              <a:rPr lang="ko-KR" altLang="en-US" dirty="0"/>
              <a:t>무기들 중 속성이 있는 무기도 있음</a:t>
            </a:r>
            <a:endParaRPr lang="en-US" altLang="ko-KR" dirty="0"/>
          </a:p>
          <a:p>
            <a:r>
              <a:rPr lang="ko-KR" altLang="en-US" dirty="0"/>
              <a:t>화염</a:t>
            </a:r>
            <a:r>
              <a:rPr lang="en-US" altLang="ko-KR" dirty="0"/>
              <a:t>, </a:t>
            </a:r>
            <a:r>
              <a:rPr lang="ko-KR" altLang="en-US" dirty="0"/>
              <a:t>독</a:t>
            </a:r>
            <a:r>
              <a:rPr lang="en-US" altLang="ko-KR" dirty="0"/>
              <a:t>, </a:t>
            </a:r>
            <a:r>
              <a:rPr lang="ko-KR" altLang="en-US" dirty="0"/>
              <a:t>얼음</a:t>
            </a:r>
            <a:r>
              <a:rPr lang="en-US" altLang="ko-KR" dirty="0"/>
              <a:t>, </a:t>
            </a:r>
            <a:r>
              <a:rPr lang="ko-KR" altLang="en-US" dirty="0"/>
              <a:t>마비</a:t>
            </a:r>
            <a:r>
              <a:rPr lang="en-US" altLang="ko-KR" dirty="0"/>
              <a:t>, </a:t>
            </a:r>
            <a:r>
              <a:rPr lang="ko-KR" altLang="en-US" dirty="0"/>
              <a:t>감전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화염과 독은 도트 데미지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 err="1"/>
              <a:t>한발당</a:t>
            </a:r>
            <a:r>
              <a:rPr lang="ko-KR" altLang="en-US" dirty="0"/>
              <a:t> 공격력</a:t>
            </a:r>
            <a:r>
              <a:rPr lang="en-US" altLang="ko-KR" dirty="0"/>
              <a:t>, </a:t>
            </a:r>
            <a:r>
              <a:rPr lang="ko-KR" altLang="en-US" dirty="0"/>
              <a:t>사격당 소비되는 </a:t>
            </a:r>
            <a:r>
              <a:rPr lang="ko-KR" altLang="en-US" dirty="0" err="1"/>
              <a:t>마나량</a:t>
            </a:r>
            <a:r>
              <a:rPr lang="en-US" altLang="ko-KR" dirty="0"/>
              <a:t>, </a:t>
            </a:r>
            <a:r>
              <a:rPr lang="ko-KR" altLang="en-US" dirty="0"/>
              <a:t>무기의 치명타 확률</a:t>
            </a:r>
            <a:r>
              <a:rPr lang="en-US" altLang="ko-KR" dirty="0"/>
              <a:t>, </a:t>
            </a:r>
            <a:r>
              <a:rPr lang="ko-KR" altLang="en-US" dirty="0"/>
              <a:t>무기의 </a:t>
            </a:r>
            <a:r>
              <a:rPr lang="ko-KR" altLang="en-US" dirty="0" err="1"/>
              <a:t>집탄률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0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가끔씩 포탈을 이동할 때 특성을 선택할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한번 선택한 특성을 계속해서 사용하지만 던전에서 등장하는 </a:t>
            </a:r>
            <a:r>
              <a:rPr lang="en-US" altLang="ko-KR" dirty="0"/>
              <a:t>NPC</a:t>
            </a:r>
            <a:r>
              <a:rPr lang="ko-KR" altLang="en-US" dirty="0"/>
              <a:t>를 통해 변경이 제거 후 다시 선택할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12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층으로 이루어진 스테이지에서 </a:t>
            </a:r>
            <a:r>
              <a:rPr lang="en-US" altLang="ko-KR" dirty="0"/>
              <a:t>1,2,</a:t>
            </a:r>
            <a:r>
              <a:rPr lang="ko-KR" altLang="en-US" dirty="0"/>
              <a:t>층에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3</a:t>
            </a:r>
            <a:r>
              <a:rPr lang="ko-KR" altLang="en-US" dirty="0"/>
              <a:t>층에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, 8</a:t>
            </a:r>
            <a:r>
              <a:rPr lang="ko-KR" altLang="en-US" dirty="0"/>
              <a:t>개의 테마가 있고 </a:t>
            </a:r>
            <a:r>
              <a:rPr lang="ko-KR" altLang="en-US" dirty="0" err="1"/>
              <a:t>테마별</a:t>
            </a:r>
            <a:r>
              <a:rPr lang="ko-KR" altLang="en-US" dirty="0"/>
              <a:t> 등장하는 몬스터의 종류가 다른데 두개의 </a:t>
            </a:r>
            <a:r>
              <a:rPr lang="ko-KR" altLang="en-US" dirty="0" err="1"/>
              <a:t>테마중</a:t>
            </a:r>
            <a:r>
              <a:rPr lang="ko-KR" altLang="en-US" dirty="0"/>
              <a:t> 랜덤으로 </a:t>
            </a:r>
            <a:r>
              <a:rPr lang="en-US" altLang="ko-KR" dirty="0"/>
              <a:t>1</a:t>
            </a:r>
            <a:r>
              <a:rPr lang="ko-KR" altLang="en-US" dirty="0"/>
              <a:t>스테이지에</a:t>
            </a:r>
            <a:r>
              <a:rPr lang="en-US" altLang="ko-KR" dirty="0"/>
              <a:t> </a:t>
            </a:r>
            <a:r>
              <a:rPr lang="ko-KR" altLang="en-US" dirty="0"/>
              <a:t>얼음 또는 </a:t>
            </a:r>
            <a:r>
              <a:rPr lang="ko-KR" altLang="en-US" dirty="0" err="1"/>
              <a:t>고블린</a:t>
            </a:r>
            <a:r>
              <a:rPr lang="en-US" altLang="ko-KR" dirty="0"/>
              <a:t>, </a:t>
            </a:r>
            <a:r>
              <a:rPr lang="ko-KR" altLang="en-US" dirty="0"/>
              <a:t>또는 원숭이</a:t>
            </a:r>
            <a:r>
              <a:rPr lang="en-US" altLang="ko-KR" dirty="0"/>
              <a:t>, 2</a:t>
            </a:r>
            <a:r>
              <a:rPr lang="ko-KR" altLang="en-US" dirty="0"/>
              <a:t>스테이지에서 기사 해골 또는 묘지</a:t>
            </a:r>
            <a:r>
              <a:rPr lang="en-US" altLang="ko-KR" dirty="0"/>
              <a:t>, 3</a:t>
            </a:r>
            <a:r>
              <a:rPr lang="ko-KR" altLang="en-US" dirty="0"/>
              <a:t>스테이지에서 화산 또는 외계인이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때문에 외계인이 난이도 감소에 </a:t>
            </a:r>
            <a:r>
              <a:rPr lang="ko-KR" altLang="en-US" dirty="0" err="1"/>
              <a:t>피룡한</a:t>
            </a:r>
            <a:r>
              <a:rPr lang="ko-KR" altLang="en-US" dirty="0"/>
              <a:t> 독 면역과 화신에 필요한 화염 </a:t>
            </a:r>
            <a:r>
              <a:rPr lang="ko-KR" altLang="en-US" dirty="0" err="1"/>
              <a:t>면역중</a:t>
            </a:r>
            <a:r>
              <a:rPr lang="ko-KR" altLang="en-US" dirty="0"/>
              <a:t> </a:t>
            </a:r>
            <a:r>
              <a:rPr lang="ko-KR" altLang="en-US" dirty="0" err="1"/>
              <a:t>하느를</a:t>
            </a:r>
            <a:r>
              <a:rPr lang="ko-KR" altLang="en-US" dirty="0"/>
              <a:t> 고르는 것이 도박이 되었다</a:t>
            </a:r>
            <a:r>
              <a:rPr lang="en-US" altLang="ko-KR" dirty="0"/>
              <a:t>. </a:t>
            </a:r>
            <a:r>
              <a:rPr lang="ko-KR" altLang="en-US" dirty="0"/>
              <a:t>틀렸을 경우 간상을 쓸 수 밖에 없다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몬스터또한</a:t>
            </a:r>
            <a:r>
              <a:rPr lang="ko-KR" altLang="en-US" dirty="0"/>
              <a:t> 등급에 따라 흰</a:t>
            </a:r>
            <a:r>
              <a:rPr lang="en-US" altLang="ko-KR" dirty="0"/>
              <a:t>, </a:t>
            </a:r>
            <a:r>
              <a:rPr lang="ko-KR" altLang="en-US" dirty="0"/>
              <a:t>연</a:t>
            </a:r>
            <a:r>
              <a:rPr lang="en-US" altLang="ko-KR" dirty="0"/>
              <a:t>, </a:t>
            </a:r>
            <a:r>
              <a:rPr lang="ko-KR" altLang="en-US" dirty="0"/>
              <a:t>하</a:t>
            </a:r>
            <a:r>
              <a:rPr lang="en-US" altLang="ko-KR" dirty="0"/>
              <a:t>, </a:t>
            </a:r>
            <a:r>
              <a:rPr lang="ko-KR" altLang="en-US" dirty="0"/>
              <a:t>보</a:t>
            </a:r>
            <a:r>
              <a:rPr lang="en-US" altLang="ko-KR" dirty="0"/>
              <a:t>, </a:t>
            </a:r>
            <a:r>
              <a:rPr lang="ko-KR" altLang="en-US" dirty="0"/>
              <a:t>주 로 나뉜다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몬스터는 </a:t>
            </a:r>
            <a:r>
              <a:rPr lang="ko-KR" altLang="en-US" dirty="0" err="1"/>
              <a:t>처치시</a:t>
            </a:r>
            <a:r>
              <a:rPr lang="ko-KR" altLang="en-US" dirty="0"/>
              <a:t> 낮은 확률로 재료를 </a:t>
            </a:r>
            <a:r>
              <a:rPr lang="ko-KR" altLang="en-US" dirty="0" err="1"/>
              <a:t>드랍함</a:t>
            </a:r>
            <a:endParaRPr lang="en-US" altLang="ko-KR" dirty="0"/>
          </a:p>
          <a:p>
            <a:r>
              <a:rPr lang="ko-KR" altLang="en-US" dirty="0"/>
              <a:t>변종 시스템으로 기존 몬스터보다 크기가 크고 보라색 오로라가 나오는 강화된 몬스터가 등장</a:t>
            </a:r>
            <a:endParaRPr lang="en-US" altLang="ko-KR" dirty="0"/>
          </a:p>
          <a:p>
            <a:r>
              <a:rPr lang="ko-KR" altLang="en-US" dirty="0"/>
              <a:t>기본적으로 체력이 기존 몬스터 보다 높고 일부 공격패턴이 변경됨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처치시</a:t>
            </a:r>
            <a:r>
              <a:rPr lang="ko-KR" altLang="en-US" dirty="0"/>
              <a:t> 다량의 마나 구슬과 골드를 획득할 수 있음</a:t>
            </a:r>
            <a:endParaRPr lang="en-US" altLang="ko-KR" dirty="0"/>
          </a:p>
          <a:p>
            <a:r>
              <a:rPr lang="ko-KR" altLang="en-US" dirty="0"/>
              <a:t>일부 도전과제</a:t>
            </a:r>
            <a:r>
              <a:rPr lang="en-US" altLang="ko-KR" dirty="0"/>
              <a:t>, </a:t>
            </a:r>
            <a:r>
              <a:rPr lang="ko-KR" altLang="en-US" dirty="0"/>
              <a:t>하드모드 에서 출현 빈도가 높아짐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2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50BD5943-BF87-4425-99E6-3FC0FCCA7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7950" y="2766218"/>
            <a:ext cx="4171950" cy="1325563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시스템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291478D-CB6C-47CF-AFAB-5CA8BEA488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1605" y="4459630"/>
            <a:ext cx="1982787" cy="1154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26240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8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961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79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D695D1-1FA9-4CCD-A4F2-B2D38C3C798F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>
                <a:solidFill>
                  <a:schemeClr val="accent4"/>
                </a:solidFill>
              </a:rPr>
              <a:t>소울 나이트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xmlns="" id="{54CB402D-0A28-4E02-825F-E073CBE5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7100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F12D5A-B6DA-4E17-8E92-542027B22B7D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 err="1">
                <a:solidFill>
                  <a:schemeClr val="accent4"/>
                </a:solidFill>
              </a:rPr>
              <a:t>카타나</a:t>
            </a:r>
            <a:r>
              <a:rPr lang="ko-KR" altLang="en-US" sz="1400" b="1" dirty="0">
                <a:solidFill>
                  <a:schemeClr val="accent4"/>
                </a:solidFill>
              </a:rPr>
              <a:t> 제로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xmlns="" id="{077E81F5-7223-4DC8-B545-D53C7FA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9187"/>
            <a:ext cx="10515600" cy="363130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826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42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2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76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61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30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44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203EA90A-0233-4B09-85A2-6484D3BADD80}"/>
              </a:ext>
            </a:extLst>
          </p:cNvPr>
          <p:cNvCxnSpPr/>
          <p:nvPr userDrawn="1"/>
        </p:nvCxnSpPr>
        <p:spPr>
          <a:xfrm flipH="1">
            <a:off x="9258300" y="4085014"/>
            <a:ext cx="1914524" cy="1050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7806FCFD-A498-455A-B0F9-D0B636693169}"/>
              </a:ext>
            </a:extLst>
          </p:cNvPr>
          <p:cNvCxnSpPr/>
          <p:nvPr userDrawn="1"/>
        </p:nvCxnSpPr>
        <p:spPr>
          <a:xfrm flipV="1">
            <a:off x="7288644" y="5135067"/>
            <a:ext cx="1969656" cy="10239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98C1A616-C173-440B-938D-F3B5CAAC6C96}"/>
              </a:ext>
            </a:extLst>
          </p:cNvPr>
          <p:cNvCxnSpPr/>
          <p:nvPr userDrawn="1"/>
        </p:nvCxnSpPr>
        <p:spPr>
          <a:xfrm flipH="1" flipV="1">
            <a:off x="9277350" y="5146936"/>
            <a:ext cx="1938336" cy="10252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E6F24865-F054-4039-8F19-DAF313F6B034}"/>
              </a:ext>
            </a:extLst>
          </p:cNvPr>
          <p:cNvCxnSpPr>
            <a:cxnSpLocks/>
          </p:cNvCxnSpPr>
          <p:nvPr userDrawn="1"/>
        </p:nvCxnSpPr>
        <p:spPr>
          <a:xfrm>
            <a:off x="1320658" y="995361"/>
            <a:ext cx="2419029" cy="16934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EFA4CFC5-C940-4A50-AA44-0A8E6447828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28850" y="3633788"/>
            <a:ext cx="2276475" cy="20526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24EF0F4E-C213-487A-8211-04AC11917ECA}"/>
              </a:ext>
            </a:extLst>
          </p:cNvPr>
          <p:cNvCxnSpPr>
            <a:cxnSpLocks/>
          </p:cNvCxnSpPr>
          <p:nvPr userDrawn="1"/>
        </p:nvCxnSpPr>
        <p:spPr>
          <a:xfrm>
            <a:off x="4762500" y="3371852"/>
            <a:ext cx="4495800" cy="1763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64BDA069-CACE-45E2-9B20-E1CD900E8C30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877429"/>
            <a:ext cx="2662238" cy="25515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10FC9541-1B64-481B-91F0-43A78FBABA88}"/>
              </a:ext>
            </a:extLst>
          </p:cNvPr>
          <p:cNvCxnSpPr>
            <a:cxnSpLocks/>
          </p:cNvCxnSpPr>
          <p:nvPr userDrawn="1"/>
        </p:nvCxnSpPr>
        <p:spPr>
          <a:xfrm flipV="1">
            <a:off x="4905054" y="2437013"/>
            <a:ext cx="5176034" cy="954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F767019C-06F3-478A-BA74-8BC732EB2B37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730946"/>
            <a:ext cx="6315075" cy="274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97DDFB3B-68D7-47BC-A013-2F9684FA4457}"/>
              </a:ext>
            </a:extLst>
          </p:cNvPr>
          <p:cNvSpPr/>
          <p:nvPr userDrawn="1"/>
        </p:nvSpPr>
        <p:spPr>
          <a:xfrm>
            <a:off x="2486025" y="1171575"/>
            <a:ext cx="4514850" cy="451485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1562BE7-9B13-463D-8FB1-4BBE972454FD}"/>
              </a:ext>
            </a:extLst>
          </p:cNvPr>
          <p:cNvSpPr/>
          <p:nvPr userDrawn="1"/>
        </p:nvSpPr>
        <p:spPr>
          <a:xfrm>
            <a:off x="7753350" y="3633787"/>
            <a:ext cx="2819400" cy="28194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BB21B4F2-3683-46CE-8A8D-380515C37245}"/>
              </a:ext>
            </a:extLst>
          </p:cNvPr>
          <p:cNvSpPr/>
          <p:nvPr userDrawn="1"/>
        </p:nvSpPr>
        <p:spPr>
          <a:xfrm>
            <a:off x="10496550" y="123822"/>
            <a:ext cx="1123950" cy="112395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181D0E6E-F7EC-4E40-9005-092A064EEE17}"/>
              </a:ext>
            </a:extLst>
          </p:cNvPr>
          <p:cNvSpPr/>
          <p:nvPr userDrawn="1"/>
        </p:nvSpPr>
        <p:spPr>
          <a:xfrm>
            <a:off x="466725" y="176210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8048372F-3D8F-46D0-874F-BE8C5D69C1E6}"/>
              </a:ext>
            </a:extLst>
          </p:cNvPr>
          <p:cNvSpPr/>
          <p:nvPr userDrawn="1"/>
        </p:nvSpPr>
        <p:spPr>
          <a:xfrm>
            <a:off x="1219200" y="5043488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46A0F93C-986B-4BCE-9AD8-D7C257A8B2C3}"/>
              </a:ext>
            </a:extLst>
          </p:cNvPr>
          <p:cNvSpPr/>
          <p:nvPr userDrawn="1"/>
        </p:nvSpPr>
        <p:spPr>
          <a:xfrm>
            <a:off x="6586538" y="160772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FB85BCD5-A68D-4838-9938-2227EDBF5072}"/>
              </a:ext>
            </a:extLst>
          </p:cNvPr>
          <p:cNvSpPr/>
          <p:nvPr userDrawn="1"/>
        </p:nvSpPr>
        <p:spPr>
          <a:xfrm>
            <a:off x="9163050" y="1557336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078F1DF0-2EF1-4DFC-A00E-C5DD4916F83F}"/>
              </a:ext>
            </a:extLst>
          </p:cNvPr>
          <p:cNvSpPr/>
          <p:nvPr userDrawn="1"/>
        </p:nvSpPr>
        <p:spPr>
          <a:xfrm>
            <a:off x="10810875" y="3723065"/>
            <a:ext cx="723899" cy="72389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B03E3770-2944-42F3-A053-3A51DBDD76F4}"/>
              </a:ext>
            </a:extLst>
          </p:cNvPr>
          <p:cNvSpPr/>
          <p:nvPr userDrawn="1"/>
        </p:nvSpPr>
        <p:spPr>
          <a:xfrm>
            <a:off x="10853736" y="5797094"/>
            <a:ext cx="723900" cy="7239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FC84E590-A054-4F66-B5E9-AF796D522E62}"/>
              </a:ext>
            </a:extLst>
          </p:cNvPr>
          <p:cNvSpPr/>
          <p:nvPr userDrawn="1"/>
        </p:nvSpPr>
        <p:spPr>
          <a:xfrm>
            <a:off x="7000875" y="5871274"/>
            <a:ext cx="575539" cy="57553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3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5B4B179-2B40-49EC-9B87-0D55D891D608}"/>
              </a:ext>
            </a:extLst>
          </p:cNvPr>
          <p:cNvSpPr/>
          <p:nvPr userDrawn="1"/>
        </p:nvSpPr>
        <p:spPr>
          <a:xfrm>
            <a:off x="0" y="0"/>
            <a:ext cx="12763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9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0EBC63-DAEC-4A3A-BDFA-31914ACC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2C03517-31F5-4304-B4BC-DB5852412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  <a:endParaRPr lang="en-US" altLang="ko-KR" dirty="0"/>
          </a:p>
          <a:p>
            <a:r>
              <a:rPr lang="en-US" altLang="ko-KR" sz="1200" dirty="0"/>
              <a:t>(8</a:t>
            </a:r>
            <a:r>
              <a:rPr lang="ko-KR" altLang="en-US" sz="1200" dirty="0"/>
              <a:t>시간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72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C49073B-BD6A-4FA1-B283-FA0F3C10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xmlns="" id="{D6BCFB22-2ABC-4C64-81B8-950DF4EA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97020"/>
              </p:ext>
            </p:extLst>
          </p:nvPr>
        </p:nvGraphicFramePr>
        <p:xfrm>
          <a:off x="5786724" y="293631"/>
          <a:ext cx="6071719" cy="6270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159">
                  <a:extLst>
                    <a:ext uri="{9D8B030D-6E8A-4147-A177-3AD203B41FA5}">
                      <a16:colId xmlns:a16="http://schemas.microsoft.com/office/drawing/2014/main" xmlns="" val="3715287917"/>
                    </a:ext>
                  </a:extLst>
                </a:gridCol>
                <a:gridCol w="4988560">
                  <a:extLst>
                    <a:ext uri="{9D8B030D-6E8A-4147-A177-3AD203B41FA5}">
                      <a16:colId xmlns:a16="http://schemas.microsoft.com/office/drawing/2014/main" xmlns="" val="3833406977"/>
                    </a:ext>
                  </a:extLst>
                </a:gridCol>
              </a:tblGrid>
              <a:tr h="10383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5680931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8728637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9128134"/>
                  </a:ext>
                </a:extLst>
              </a:tr>
              <a:tr h="11480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6444912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낮아짐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6618175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0327097"/>
                  </a:ext>
                </a:extLst>
              </a:tr>
            </a:tbl>
          </a:graphicData>
        </a:graphic>
      </p:graphicFrame>
      <p:pic>
        <p:nvPicPr>
          <p:cNvPr id="2074" name="Picture 26">
            <a:extLst>
              <a:ext uri="{FF2B5EF4-FFF2-40B4-BE49-F238E27FC236}">
                <a16:creationId xmlns:a16="http://schemas.microsoft.com/office/drawing/2014/main" xmlns="" id="{20843F9F-4981-425A-B3BA-A92FCFD8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1834874" y="639135"/>
            <a:ext cx="3621046" cy="27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xmlns="" id="{BA03ECE4-8FBD-4D5E-9FDC-8C0B81750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70" y="369433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xmlns="" id="{20D9F1DC-1D02-44A9-AF62-F877391D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96" y="1468041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B0D9CFBD-A830-46C3-A644-F4A98BA04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70" y="2445615"/>
            <a:ext cx="8382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xmlns="" id="{614B67BE-4120-4091-8EB4-7F6CD462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96" y="3566749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xmlns="" id="{11801D9C-4B2C-4674-9F75-13180DAB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71" y="4675165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4">
            <a:extLst>
              <a:ext uri="{FF2B5EF4-FFF2-40B4-BE49-F238E27FC236}">
                <a16:creationId xmlns:a16="http://schemas.microsoft.com/office/drawing/2014/main" xmlns="" id="{AB6A1D16-D893-4194-9BCB-0155B9E9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96" y="5666406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2217A26-2FCD-4311-ADA8-68844811BF7A}"/>
              </a:ext>
            </a:extLst>
          </p:cNvPr>
          <p:cNvSpPr txBox="1"/>
          <p:nvPr/>
        </p:nvSpPr>
        <p:spPr>
          <a:xfrm>
            <a:off x="1589741" y="3873377"/>
            <a:ext cx="4196983" cy="198971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포탈을 이동할 때 가끔씩 선택할 수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대체로 한번 선택하면 변경이 불가능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특수한 경우 </a:t>
            </a:r>
            <a:r>
              <a:rPr lang="en-US" altLang="ko-KR" sz="1400" dirty="0" err="1"/>
              <a:t>npc</a:t>
            </a:r>
            <a:r>
              <a:rPr lang="ko-KR" altLang="en-US" sz="1400" dirty="0"/>
              <a:t>를 통해 변경이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전투에 도움이 되는 효과로 구성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플레이어의 플레이 스타일과 캐릭터의 성향과 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맞는 특성을 고를 수록 효율은 올라감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651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C58EBF-8782-4984-92FF-0BA5F0F6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xmlns="" id="{17C31403-B039-4033-B354-C6C9BCCC3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63672"/>
              </p:ext>
            </p:extLst>
          </p:nvPr>
        </p:nvGraphicFramePr>
        <p:xfrm>
          <a:off x="1565275" y="1889875"/>
          <a:ext cx="3640773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xmlns="" val="4015027423"/>
                    </a:ext>
                  </a:extLst>
                </a:gridCol>
                <a:gridCol w="2381568">
                  <a:extLst>
                    <a:ext uri="{9D8B030D-6E8A-4147-A177-3AD203B41FA5}">
                      <a16:colId xmlns:a16="http://schemas.microsoft.com/office/drawing/2014/main" xmlns="" val="30335181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방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590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2472611"/>
                  </a:ext>
                </a:extLst>
              </a:tr>
              <a:tr h="31982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시작점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797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신비한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780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632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645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0018415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xmlns="" id="{2C428347-5E3D-47BC-8B84-CE5A5025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537534"/>
              </p:ext>
            </p:extLst>
          </p:nvPr>
        </p:nvGraphicFramePr>
        <p:xfrm>
          <a:off x="5797957" y="113050"/>
          <a:ext cx="5510531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xmlns="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xmlns="" val="66911220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250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902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41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갈색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 상자가 높인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무기를 획득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상자의 경우 재료 아이템을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보스 처치 시 보스 전용 무기를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802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5353932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xmlns="" id="{93AA58BC-9502-41D3-AE95-D33D16158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980106"/>
              </p:ext>
            </p:extLst>
          </p:nvPr>
        </p:nvGraphicFramePr>
        <p:xfrm>
          <a:off x="5998393" y="2849252"/>
          <a:ext cx="5109661" cy="381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656">
                  <a:extLst>
                    <a:ext uri="{9D8B030D-6E8A-4147-A177-3AD203B41FA5}">
                      <a16:colId xmlns:a16="http://schemas.microsoft.com/office/drawing/2014/main" xmlns="" val="3882993267"/>
                    </a:ext>
                  </a:extLst>
                </a:gridCol>
                <a:gridCol w="3723005">
                  <a:extLst>
                    <a:ext uri="{9D8B030D-6E8A-4147-A177-3AD203B41FA5}">
                      <a16:colId xmlns:a16="http://schemas.microsoft.com/office/drawing/2014/main" xmlns="" val="41948508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5570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451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엘리트 몬스터만 있는 맵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어렵지만 확정적으로 많은 코인과 마나 회복이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상자를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06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플레이어를 따라다님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 캐릭터와 동일하게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있어 체력이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되면 소멸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용병이 들고 있는 무기를 다른 무기로 변경할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980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아머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플레이어와 마찬가지로 별도의 체력이 존재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98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136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861038"/>
                  </a:ext>
                </a:extLst>
              </a:tr>
            </a:tbl>
          </a:graphicData>
        </a:graphic>
      </p:graphicFrame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AF65EB4E-4CFC-4EAC-8718-134B088E39B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206048" y="1446550"/>
            <a:ext cx="591909" cy="17387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D21A08C6-35CC-470E-9F9D-5B3FE37222D4}"/>
              </a:ext>
            </a:extLst>
          </p:cNvPr>
          <p:cNvCxnSpPr>
            <a:cxnSpLocks/>
          </p:cNvCxnSpPr>
          <p:nvPr/>
        </p:nvCxnSpPr>
        <p:spPr>
          <a:xfrm flipV="1">
            <a:off x="5206047" y="3105512"/>
            <a:ext cx="792348" cy="46582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5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D1CB7F-B97A-4CC8-B8ED-28C56B28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98120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BF14385-883B-45CB-B38E-2B51A785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대기 방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61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76350" y="69186"/>
            <a:ext cx="10515600" cy="6712613"/>
          </a:xfrm>
        </p:spPr>
        <p:txBody>
          <a:bodyPr/>
          <a:lstStyle/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내게임에</a:t>
            </a:r>
            <a:r>
              <a:rPr lang="ko-KR" altLang="en-US" dirty="0" smtClean="0"/>
              <a:t> 어떻게 </a:t>
            </a:r>
            <a:r>
              <a:rPr lang="ko-KR" altLang="en-US" dirty="0" err="1" smtClean="0"/>
              <a:t>쓸거냐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ko-KR" altLang="en-US" dirty="0" smtClean="0"/>
              <a:t>ㄴ </a:t>
            </a:r>
            <a:r>
              <a:rPr lang="ko-KR" altLang="en-US" dirty="0" err="1" smtClean="0"/>
              <a:t>내게임의</a:t>
            </a:r>
            <a:r>
              <a:rPr lang="ko-KR" altLang="en-US" dirty="0" smtClean="0"/>
              <a:t> 핵심을 어떻게 기획 </a:t>
            </a:r>
            <a:r>
              <a:rPr lang="ko-KR" altLang="en-US" dirty="0" err="1" smtClean="0"/>
              <a:t>할꺼냐</a:t>
            </a:r>
            <a:r>
              <a:rPr lang="en-US" altLang="ko-KR" dirty="0" smtClean="0"/>
              <a:t>??</a:t>
            </a:r>
            <a:br>
              <a:rPr lang="en-US" altLang="ko-KR" dirty="0" smtClean="0"/>
            </a:br>
            <a:r>
              <a:rPr lang="ko-KR" altLang="en-US" dirty="0" smtClean="0"/>
              <a:t>가볍게 </a:t>
            </a:r>
            <a:r>
              <a:rPr lang="en-US" altLang="ko-KR" smtClean="0"/>
              <a:t>!!!!!!!!!!!!!!!!!!!!!!!!!!!!</a:t>
            </a:r>
            <a:br>
              <a:rPr lang="en-US" altLang="ko-KR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5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기획의도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9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369352A-D641-4597-99CD-433EEE4B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2E8C121-9B6A-4D80-8F8B-49F007EF6521}"/>
              </a:ext>
            </a:extLst>
          </p:cNvPr>
          <p:cNvSpPr txBox="1"/>
          <p:nvPr/>
        </p:nvSpPr>
        <p:spPr>
          <a:xfrm>
            <a:off x="6477000" y="1432161"/>
            <a:ext cx="4535216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던전을 클리어하는 것이 주 목적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개의 스테이지로 던전이 구성됨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스테이지는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층으로 구분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스테이지의 마지막 층은 보스가 등장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각 스테이지는 지정된 개수의 테마 중 하나로 등장</a:t>
            </a:r>
            <a:r>
              <a:rPr lang="en-US" altLang="ko-KR" sz="1200" dirty="0"/>
              <a:t>( </a:t>
            </a:r>
            <a:r>
              <a:rPr lang="ko-KR" altLang="en-US" sz="1200" dirty="0"/>
              <a:t>표 참고 </a:t>
            </a:r>
            <a:r>
              <a:rPr lang="en-US" altLang="ko-KR" sz="1200" dirty="0"/>
              <a:t>)</a:t>
            </a:r>
          </a:p>
        </p:txBody>
      </p:sp>
      <p:pic>
        <p:nvPicPr>
          <p:cNvPr id="9" name="그림 8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83C36DFD-2B76-4D63-ACBD-0E788DCF7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1741337" y="3298885"/>
            <a:ext cx="2343151" cy="1076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8E69E-3846-41E2-8DAE-DDC5C6DA34BE}"/>
              </a:ext>
            </a:extLst>
          </p:cNvPr>
          <p:cNvSpPr txBox="1"/>
          <p:nvPr/>
        </p:nvSpPr>
        <p:spPr>
          <a:xfrm>
            <a:off x="4171914" y="3377413"/>
            <a:ext cx="2820003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마나 관리가 필수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스테이지를 공유하는 수치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한 수치가 낮은 경우 경고 표시가 나옴</a:t>
            </a:r>
            <a:endParaRPr lang="en-US" altLang="ko-KR" sz="1200" dirty="0"/>
          </a:p>
        </p:txBody>
      </p:sp>
      <p:pic>
        <p:nvPicPr>
          <p:cNvPr id="14" name="그림 13" descr="사진, 앉아있는, 컴퓨터, 거리이(가) 표시된 사진&#10;&#10;자동 생성된 설명">
            <a:extLst>
              <a:ext uri="{FF2B5EF4-FFF2-40B4-BE49-F238E27FC236}">
                <a16:creationId xmlns:a16="http://schemas.microsoft.com/office/drawing/2014/main" xmlns="" id="{CF0E07C7-A837-419A-8668-7BC869044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5" t="25429" r="2422" b="55937"/>
          <a:stretch/>
        </p:blipFill>
        <p:spPr>
          <a:xfrm>
            <a:off x="8205787" y="3298885"/>
            <a:ext cx="2343151" cy="19326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242180F-A6E3-400D-AAC1-EBFFD763BB60}"/>
              </a:ext>
            </a:extLst>
          </p:cNvPr>
          <p:cNvSpPr txBox="1"/>
          <p:nvPr/>
        </p:nvSpPr>
        <p:spPr>
          <a:xfrm>
            <a:off x="7083541" y="5370407"/>
            <a:ext cx="4623382" cy="5674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랜덤으로 배치되는 룸을 하나하나 탐색해가며 스테이지를 진행해야 함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연결된 인접 방의 정보만 알려줌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B1CDE220-BA4E-4187-81DF-C13EFA0822A2}"/>
              </a:ext>
            </a:extLst>
          </p:cNvPr>
          <p:cNvGrpSpPr/>
          <p:nvPr/>
        </p:nvGrpSpPr>
        <p:grpSpPr>
          <a:xfrm>
            <a:off x="1741337" y="1310488"/>
            <a:ext cx="4104640" cy="659035"/>
            <a:chOff x="1798487" y="701933"/>
            <a:chExt cx="5457825" cy="876300"/>
          </a:xfrm>
        </p:grpSpPr>
        <p:pic>
          <p:nvPicPr>
            <p:cNvPr id="6" name="그림 5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xmlns="" id="{1DA34B63-0654-4C18-BA30-F9E32A17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B6FBE684-A1E3-4BF6-85BA-DEB130D1BFA1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820E0188-33F1-4AF7-B614-FC68BF6B5179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094913A5-5F09-4405-8A0C-0A6BA41D511D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xmlns="" id="{7D48C8FA-226F-4A21-A5F2-81EDAA1AB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32296"/>
              </p:ext>
            </p:extLst>
          </p:nvPr>
        </p:nvGraphicFramePr>
        <p:xfrm>
          <a:off x="1741337" y="1969522"/>
          <a:ext cx="4104640" cy="1148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0">
                  <a:extLst>
                    <a:ext uri="{9D8B030D-6E8A-4147-A177-3AD203B41FA5}">
                      <a16:colId xmlns:a16="http://schemas.microsoft.com/office/drawing/2014/main" xmlns="" val="195423001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69362018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2832278516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xmlns="" val="414118108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4245465233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8768286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xmlns="" val="2739438789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xmlns="" val="3930209852"/>
                    </a:ext>
                  </a:extLst>
                </a:gridCol>
              </a:tblGrid>
              <a:tr h="382796">
                <a:tc gridSpan="8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테마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7864401"/>
                  </a:ext>
                </a:extLst>
              </a:tr>
              <a:tr h="382796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040480"/>
                  </a:ext>
                </a:extLst>
              </a:tr>
              <a:tr h="382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기사왕국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해골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묘지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우주선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화산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948193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722CA2E-41EE-4203-900C-F4BEC368BEE6}"/>
              </a:ext>
            </a:extLst>
          </p:cNvPr>
          <p:cNvSpPr/>
          <p:nvPr/>
        </p:nvSpPr>
        <p:spPr>
          <a:xfrm>
            <a:off x="1590675" y="1146235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A4EB0C9-2220-4B3B-B3E5-31ABFAB54A8E}"/>
              </a:ext>
            </a:extLst>
          </p:cNvPr>
          <p:cNvSpPr/>
          <p:nvPr/>
        </p:nvSpPr>
        <p:spPr>
          <a:xfrm>
            <a:off x="1590674" y="3211066"/>
            <a:ext cx="5372101" cy="1287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58EA4D8-3F38-4182-B025-C0FBBD0AEF9B}"/>
              </a:ext>
            </a:extLst>
          </p:cNvPr>
          <p:cNvSpPr/>
          <p:nvPr/>
        </p:nvSpPr>
        <p:spPr>
          <a:xfrm>
            <a:off x="6962775" y="3211065"/>
            <a:ext cx="4829175" cy="27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456ADDD-9297-45A1-8F99-74C5BCB01B5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002" y="4587562"/>
            <a:ext cx="2813383" cy="1320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3606FC1-18DF-46EB-BCC6-0F736ED35A13}"/>
              </a:ext>
            </a:extLst>
          </p:cNvPr>
          <p:cNvSpPr txBox="1"/>
          <p:nvPr/>
        </p:nvSpPr>
        <p:spPr>
          <a:xfrm>
            <a:off x="4478004" y="4707772"/>
            <a:ext cx="2534668" cy="9859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낮은 체력으로 공격 회피가 필수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마나 소비</a:t>
            </a:r>
            <a:r>
              <a:rPr lang="en-US" altLang="ko-KR" sz="1000" dirty="0"/>
              <a:t>, </a:t>
            </a:r>
            <a:r>
              <a:rPr lang="ko-KR" altLang="en-US" sz="1000" dirty="0"/>
              <a:t>캐릭터 특징 유의한 무기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쉬운 조작방식</a:t>
            </a:r>
            <a:r>
              <a:rPr lang="en-US" altLang="ko-KR" sz="1000" dirty="0"/>
              <a:t>, </a:t>
            </a:r>
            <a:r>
              <a:rPr lang="ko-KR" altLang="en-US" sz="1000" dirty="0"/>
              <a:t>어려운 게임 난이도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 클리어로 오는 쾌감 극대화</a:t>
            </a:r>
            <a:endParaRPr lang="en-US" altLang="ko-KR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001B73A4-A571-49AF-AC03-D04AF6C4E2AD}"/>
              </a:ext>
            </a:extLst>
          </p:cNvPr>
          <p:cNvSpPr/>
          <p:nvPr/>
        </p:nvSpPr>
        <p:spPr>
          <a:xfrm>
            <a:off x="1590674" y="4499036"/>
            <a:ext cx="5372101" cy="148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6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 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B0985EB8-DBFA-457D-B1EC-194463676AA3}"/>
              </a:ext>
            </a:extLst>
          </p:cNvPr>
          <p:cNvGrpSpPr/>
          <p:nvPr/>
        </p:nvGrpSpPr>
        <p:grpSpPr>
          <a:xfrm>
            <a:off x="1590675" y="826911"/>
            <a:ext cx="11337620" cy="5758900"/>
            <a:chOff x="1701467" y="496476"/>
            <a:chExt cx="11337620" cy="57589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FD4EA563-ED8B-469B-A119-570E03AF46AC}"/>
                </a:ext>
              </a:extLst>
            </p:cNvPr>
            <p:cNvGrpSpPr/>
            <p:nvPr/>
          </p:nvGrpSpPr>
          <p:grpSpPr>
            <a:xfrm>
              <a:off x="1776453" y="612149"/>
              <a:ext cx="3405252" cy="1698661"/>
              <a:chOff x="1461269" y="643958"/>
              <a:chExt cx="4634731" cy="2311969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155D3B91-64E4-42DB-889D-2792DA85F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00"/>
              <a:stretch/>
            </p:blipFill>
            <p:spPr>
              <a:xfrm>
                <a:off x="1461269" y="643958"/>
                <a:ext cx="4634731" cy="2311969"/>
              </a:xfrm>
              <a:prstGeom prst="rect">
                <a:avLst/>
              </a:prstGeom>
            </p:spPr>
          </p:pic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66E07FD5-488F-4E0C-A22A-889232F3FBF4}"/>
                  </a:ext>
                </a:extLst>
              </p:cNvPr>
              <p:cNvSpPr/>
              <p:nvPr/>
            </p:nvSpPr>
            <p:spPr>
              <a:xfrm>
                <a:off x="2250831" y="116405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4E81B172-81C5-4AA2-87AB-EB8987A789F3}"/>
                  </a:ext>
                </a:extLst>
              </p:cNvPr>
              <p:cNvSpPr/>
              <p:nvPr/>
            </p:nvSpPr>
            <p:spPr>
              <a:xfrm>
                <a:off x="2250831" y="189495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47863864-25DD-43A7-A874-1F26E63202ED}"/>
                  </a:ext>
                </a:extLst>
              </p:cNvPr>
              <p:cNvSpPr/>
              <p:nvPr/>
            </p:nvSpPr>
            <p:spPr>
              <a:xfrm>
                <a:off x="3192033" y="1734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xmlns="" id="{CC403958-46C5-404A-84BA-A6B044A2E6C2}"/>
                  </a:ext>
                </a:extLst>
              </p:cNvPr>
              <p:cNvSpPr/>
              <p:nvPr/>
            </p:nvSpPr>
            <p:spPr>
              <a:xfrm>
                <a:off x="2746276" y="193226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xmlns="" id="{66F9BAD7-3B9D-4193-8405-9C8344FD6324}"/>
                  </a:ext>
                </a:extLst>
              </p:cNvPr>
              <p:cNvSpPr/>
              <p:nvPr/>
            </p:nvSpPr>
            <p:spPr>
              <a:xfrm>
                <a:off x="3192033" y="2387567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xmlns="" id="{50ACAB4E-6E44-41B6-A5DA-8CA237F5DB3B}"/>
                  </a:ext>
                </a:extLst>
              </p:cNvPr>
              <p:cNvSpPr/>
              <p:nvPr/>
            </p:nvSpPr>
            <p:spPr>
              <a:xfrm>
                <a:off x="3840206" y="245325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xmlns="" id="{CE3690EE-DC0F-44D2-A2DC-94063E0C4A1A}"/>
                  </a:ext>
                </a:extLst>
              </p:cNvPr>
              <p:cNvSpPr/>
              <p:nvPr/>
            </p:nvSpPr>
            <p:spPr>
              <a:xfrm>
                <a:off x="4524691" y="241938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xmlns="" id="{D3917D65-C8FA-4F6F-8DC6-01CB77F278A0}"/>
                  </a:ext>
                </a:extLst>
              </p:cNvPr>
              <p:cNvSpPr/>
              <p:nvPr/>
            </p:nvSpPr>
            <p:spPr>
              <a:xfrm>
                <a:off x="4560500" y="194961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xmlns="" id="{F89056C3-4A70-42B7-AE13-391A12BD321A}"/>
                  </a:ext>
                </a:extLst>
              </p:cNvPr>
              <p:cNvSpPr/>
              <p:nvPr/>
            </p:nvSpPr>
            <p:spPr>
              <a:xfrm>
                <a:off x="4000432" y="1760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xmlns="" id="{1F691ED2-D867-47AF-84BD-60448D8D62A2}"/>
                  </a:ext>
                </a:extLst>
              </p:cNvPr>
              <p:cNvSpPr/>
              <p:nvPr/>
            </p:nvSpPr>
            <p:spPr>
              <a:xfrm>
                <a:off x="3613925" y="2005392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xmlns="" id="{F3BFD018-D59D-4218-988F-889FA2324DEC}"/>
                  </a:ext>
                </a:extLst>
              </p:cNvPr>
              <p:cNvSpPr/>
              <p:nvPr/>
            </p:nvSpPr>
            <p:spPr>
              <a:xfrm>
                <a:off x="4038033" y="106761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xmlns="" id="{BC1EFDB5-34D3-41FB-83B7-0C03FD5A1950}"/>
                  </a:ext>
                </a:extLst>
              </p:cNvPr>
              <p:cNvSpPr/>
              <p:nvPr/>
            </p:nvSpPr>
            <p:spPr>
              <a:xfrm>
                <a:off x="4326864" y="107370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xmlns="" id="{9789146A-3D4F-4EB3-AD79-16EC657FC9BE}"/>
                  </a:ext>
                </a:extLst>
              </p:cNvPr>
              <p:cNvSpPr/>
              <p:nvPr/>
            </p:nvSpPr>
            <p:spPr>
              <a:xfrm>
                <a:off x="3626272" y="1461155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2B3FA63-9612-4368-9DDD-15065F2CAAE2}"/>
                </a:ext>
              </a:extLst>
            </p:cNvPr>
            <p:cNvSpPr txBox="1"/>
            <p:nvPr/>
          </p:nvSpPr>
          <p:spPr>
            <a:xfrm>
              <a:off x="5419693" y="930687"/>
              <a:ext cx="7619394" cy="116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유저가 플레이 가능한 캐릭터는 총 </a:t>
              </a:r>
              <a:r>
                <a:rPr lang="en-US" altLang="ko-KR" sz="1200" dirty="0"/>
                <a:t>13</a:t>
              </a:r>
              <a:r>
                <a:rPr lang="ko-KR" altLang="en-US" sz="1200" dirty="0"/>
                <a:t>가지가 있음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기본으로 주어지는 용사를 제외하면 다른 캐릭터들은 게임내 제화 또는 현금을 통해 구입해야 사용이 가능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획득한 캐릭터의 경우 플레이어가 선택하지 않은 경우 </a:t>
              </a:r>
              <a:r>
                <a:rPr lang="en-US" altLang="ko-KR" sz="1200" dirty="0"/>
                <a:t>NPC</a:t>
              </a:r>
              <a:r>
                <a:rPr lang="ko-KR" altLang="en-US" sz="1200" dirty="0"/>
                <a:t>가 되어 유저를 </a:t>
              </a:r>
              <a:r>
                <a:rPr lang="ko-KR" altLang="en-US" sz="1200" dirty="0" err="1"/>
                <a:t>돕게됨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en-US" altLang="ko-KR" sz="1200" dirty="0"/>
                <a:t>(ex, </a:t>
              </a:r>
              <a:r>
                <a:rPr lang="ko-KR" altLang="en-US" sz="1200" dirty="0"/>
                <a:t>기사 캐릭터 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다른 캐릭터로 말을 걸면 자기는 이제 쉬고 싶다며 자신의 방패를 유저에게 줌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방패 획득</a:t>
              </a:r>
              <a:r>
                <a:rPr lang="en-US" altLang="ko-KR" sz="1200" dirty="0"/>
                <a:t>))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D2B182EA-6652-43CD-972C-1595BF0AF1DE}"/>
                </a:ext>
              </a:extLst>
            </p:cNvPr>
            <p:cNvGrpSpPr/>
            <p:nvPr/>
          </p:nvGrpSpPr>
          <p:grpSpPr>
            <a:xfrm>
              <a:off x="1776453" y="2515694"/>
              <a:ext cx="3402452" cy="1698661"/>
              <a:chOff x="1350523" y="3298894"/>
              <a:chExt cx="4164579" cy="2079150"/>
            </a:xfrm>
          </p:grpSpPr>
          <p:pic>
            <p:nvPicPr>
              <p:cNvPr id="49" name="그림 48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xmlns="" id="{312B51D1-6AFB-49FE-B403-913A09B04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8"/>
              <a:stretch/>
            </p:blipFill>
            <p:spPr>
              <a:xfrm>
                <a:off x="1350523" y="3298894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xmlns="" id="{4C7B1D59-9F5A-4CCF-8984-7B6F73F90E10}"/>
                  </a:ext>
                </a:extLst>
              </p:cNvPr>
              <p:cNvSpPr/>
              <p:nvPr/>
            </p:nvSpPr>
            <p:spPr>
              <a:xfrm>
                <a:off x="3824666" y="5022233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xmlns="" id="{B54E1BC2-A11C-49E7-AB68-7A9A70778F03}"/>
                  </a:ext>
                </a:extLst>
              </p:cNvPr>
              <p:cNvSpPr/>
              <p:nvPr/>
            </p:nvSpPr>
            <p:spPr>
              <a:xfrm>
                <a:off x="2587594" y="3743209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xmlns="" id="{CFEF6E66-F919-4075-B771-82DF6A598E8B}"/>
                  </a:ext>
                </a:extLst>
              </p:cNvPr>
              <p:cNvSpPr/>
              <p:nvPr/>
            </p:nvSpPr>
            <p:spPr>
              <a:xfrm>
                <a:off x="2215981" y="4666422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95B5456E-12C7-4865-A125-2476E5818315}"/>
                </a:ext>
              </a:extLst>
            </p:cNvPr>
            <p:cNvSpPr txBox="1"/>
            <p:nvPr/>
          </p:nvSpPr>
          <p:spPr>
            <a:xfrm>
              <a:off x="5419693" y="2878698"/>
              <a:ext cx="2964273" cy="755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금고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시작 시 보유 코인의 수를 증가시킴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책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유저의 캐릭터 전체 치명타 확률을 상승시킴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펫 사료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펫의 체력을 상승시킴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xmlns="" id="{BFF00395-CE81-4428-BCEF-0FEFE3C86F6F}"/>
                </a:ext>
              </a:extLst>
            </p:cNvPr>
            <p:cNvGrpSpPr/>
            <p:nvPr/>
          </p:nvGrpSpPr>
          <p:grpSpPr>
            <a:xfrm>
              <a:off x="1799588" y="4434002"/>
              <a:ext cx="3402452" cy="1698661"/>
              <a:chOff x="6598595" y="4551837"/>
              <a:chExt cx="4164579" cy="2079150"/>
            </a:xfrm>
          </p:grpSpPr>
          <p:pic>
            <p:nvPicPr>
              <p:cNvPr id="65" name="그림 64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xmlns="" id="{F1B3B928-5793-4C90-B6E5-6758AECF5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8"/>
              <a:stretch/>
            </p:blipFill>
            <p:spPr>
              <a:xfrm>
                <a:off x="6598595" y="4551837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xmlns="" id="{B0B5571C-5007-4D0D-B3D1-0FD9F6CE3DB3}"/>
                  </a:ext>
                </a:extLst>
              </p:cNvPr>
              <p:cNvSpPr/>
              <p:nvPr/>
            </p:nvSpPr>
            <p:spPr>
              <a:xfrm>
                <a:off x="6996491" y="4942345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xmlns="" id="{1B5F2FFE-0506-4469-B7BC-8C0D45CF1FC0}"/>
                  </a:ext>
                </a:extLst>
              </p:cNvPr>
              <p:cNvSpPr/>
              <p:nvPr/>
            </p:nvSpPr>
            <p:spPr>
              <a:xfrm>
                <a:off x="9863516" y="5235601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xmlns="" id="{1F694461-A4B0-4C2C-A3C1-C93A4116A0D7}"/>
                  </a:ext>
                </a:extLst>
              </p:cNvPr>
              <p:cNvSpPr/>
              <p:nvPr/>
            </p:nvSpPr>
            <p:spPr>
              <a:xfrm>
                <a:off x="9770420" y="48218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xmlns="" id="{1768F75A-0587-4C50-9F4A-CE3C70B9C347}"/>
                  </a:ext>
                </a:extLst>
              </p:cNvPr>
              <p:cNvSpPr/>
              <p:nvPr/>
            </p:nvSpPr>
            <p:spPr>
              <a:xfrm>
                <a:off x="9706731" y="60029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xmlns="" id="{43BAF7C6-4F35-41C0-956B-EDF998B3D417}"/>
                  </a:ext>
                </a:extLst>
              </p:cNvPr>
              <p:cNvSpPr/>
              <p:nvPr/>
            </p:nvSpPr>
            <p:spPr>
              <a:xfrm>
                <a:off x="9483355" y="4850808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C619D1F0-CEE0-4BB5-97F2-5CA79C7B8910}"/>
                </a:ext>
              </a:extLst>
            </p:cNvPr>
            <p:cNvSpPr txBox="1"/>
            <p:nvPr/>
          </p:nvSpPr>
          <p:spPr>
            <a:xfrm>
              <a:off x="5419693" y="4414196"/>
              <a:ext cx="4794902" cy="1447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고정 </a:t>
              </a:r>
              <a:r>
                <a:rPr lang="en-US" altLang="ko-KR" sz="1000" dirty="0"/>
                <a:t>NPC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택배기사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접속 시 하루 일회에 한정해 접속 보상지급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게시판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퀘스트 열람 기능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임무를 선택해 게임을 진행 가능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뽑기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제화를 소비해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게임내 재료아이템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무기아이템이 랜덤으로 뽑는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Tv : </a:t>
              </a:r>
              <a:r>
                <a:rPr lang="ko-KR" altLang="en-US" sz="1000" dirty="0"/>
                <a:t>광고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고양이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개발자 후원 기능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873CCE14-1607-4BFA-A655-88623D0CAF0D}"/>
                </a:ext>
              </a:extLst>
            </p:cNvPr>
            <p:cNvSpPr/>
            <p:nvPr/>
          </p:nvSpPr>
          <p:spPr>
            <a:xfrm>
              <a:off x="1701467" y="496476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62361831-30FD-46D2-9605-3D89675B0388}"/>
                </a:ext>
              </a:extLst>
            </p:cNvPr>
            <p:cNvSpPr/>
            <p:nvPr/>
          </p:nvSpPr>
          <p:spPr>
            <a:xfrm>
              <a:off x="1701467" y="2416772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3F8906F-671F-4B14-827B-B12BC1E54B25}"/>
                </a:ext>
              </a:extLst>
            </p:cNvPr>
            <p:cNvSpPr/>
            <p:nvPr/>
          </p:nvSpPr>
          <p:spPr>
            <a:xfrm>
              <a:off x="1701467" y="4335080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EA590658-C15A-4C2E-9A7E-E595E2E6D5AC}"/>
                </a:ext>
              </a:extLst>
            </p:cNvPr>
            <p:cNvSpPr/>
            <p:nvPr/>
          </p:nvSpPr>
          <p:spPr>
            <a:xfrm>
              <a:off x="6780362" y="3761117"/>
              <a:ext cx="5122380" cy="893465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 descr="테이블, 영역, 많은, 보기이(가) 표시된 사진&#10;&#10;자동 생성된 설명">
              <a:extLst>
                <a:ext uri="{FF2B5EF4-FFF2-40B4-BE49-F238E27FC236}">
                  <a16:creationId xmlns:a16="http://schemas.microsoft.com/office/drawing/2014/main" xmlns="" id="{F027BE89-B1CB-445A-9791-5DD705D62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3" t="7232" r="42177" b="72582"/>
            <a:stretch/>
          </p:blipFill>
          <p:spPr>
            <a:xfrm>
              <a:off x="6881816" y="3825651"/>
              <a:ext cx="880926" cy="75507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EF9C96BE-E4AD-4DFB-B4EB-62DFD465D2B4}"/>
                </a:ext>
              </a:extLst>
            </p:cNvPr>
            <p:cNvSpPr txBox="1"/>
            <p:nvPr/>
          </p:nvSpPr>
          <p:spPr>
            <a:xfrm>
              <a:off x="7797131" y="3897882"/>
              <a:ext cx="4105611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: </a:t>
              </a:r>
              <a:r>
                <a:rPr lang="ko-KR" altLang="en-US" sz="1200" dirty="0"/>
                <a:t>던전 입장 문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캐릭터를 선택한 후 해당 문으로 이동하면 게임을 시작함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9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캐릭터</a:t>
            </a:r>
          </a:p>
        </p:txBody>
      </p:sp>
      <p:pic>
        <p:nvPicPr>
          <p:cNvPr id="19" name="그림 18" descr="시계, 모니터, 탑재, 앉아있는이(가) 표시된 사진&#10;&#10;자동 생성된 설명">
            <a:extLst>
              <a:ext uri="{FF2B5EF4-FFF2-40B4-BE49-F238E27FC236}">
                <a16:creationId xmlns:a16="http://schemas.microsoft.com/office/drawing/2014/main" xmlns="" id="{CD6A54E8-0688-4114-BE6E-DBC9A4426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28" y="3747076"/>
            <a:ext cx="2952877" cy="1885047"/>
          </a:xfrm>
          <a:prstGeom prst="rect">
            <a:avLst/>
          </a:prstGeom>
        </p:spPr>
      </p:pic>
      <p:pic>
        <p:nvPicPr>
          <p:cNvPr id="22" name="그림 21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xmlns="" id="{3FD02CA3-039D-46BF-8582-5ECE92C9E0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1704615" y="1239153"/>
            <a:ext cx="3295892" cy="1642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A3D353-0E42-4D14-A058-4DDEC97E7D3B}"/>
              </a:ext>
            </a:extLst>
          </p:cNvPr>
          <p:cNvSpPr txBox="1"/>
          <p:nvPr/>
        </p:nvSpPr>
        <p:spPr>
          <a:xfrm>
            <a:off x="5277025" y="1925393"/>
            <a:ext cx="5618846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 선택창에서 게임내 제화를 활용해 캐릭터 능력치를 강화할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능력치 강화에 </a:t>
            </a:r>
            <a:r>
              <a:rPr lang="en-US" altLang="ko-KR" sz="1200" dirty="0"/>
              <a:t>7 </a:t>
            </a:r>
            <a:r>
              <a:rPr lang="ko-KR" altLang="en-US" sz="1200" dirty="0"/>
              <a:t>단계가 있으며 순차적으로 진행됨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7</a:t>
            </a:r>
            <a:r>
              <a:rPr lang="ko-KR" altLang="en-US" sz="1200" dirty="0"/>
              <a:t>단계의 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수록 소비되는 제화의 양이 증가함</a:t>
            </a:r>
            <a:endParaRPr lang="en-US" altLang="ko-KR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138FD6AF-F72D-4351-BD4C-6E0E86FC14A8}"/>
              </a:ext>
            </a:extLst>
          </p:cNvPr>
          <p:cNvSpPr/>
          <p:nvPr/>
        </p:nvSpPr>
        <p:spPr>
          <a:xfrm>
            <a:off x="2860195" y="2187761"/>
            <a:ext cx="968855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1EA8CDFB-6F22-42CD-BC4E-67650A3B77DF}"/>
              </a:ext>
            </a:extLst>
          </p:cNvPr>
          <p:cNvSpPr/>
          <p:nvPr/>
        </p:nvSpPr>
        <p:spPr>
          <a:xfrm>
            <a:off x="1707428" y="2191508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E3F053F-D8AD-4A3C-BB09-5EBA037C5ED1}"/>
              </a:ext>
            </a:extLst>
          </p:cNvPr>
          <p:cNvSpPr/>
          <p:nvPr/>
        </p:nvSpPr>
        <p:spPr>
          <a:xfrm>
            <a:off x="2026989" y="2187760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5C7D362E-1714-47CF-8A8B-1D8FC0171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507822"/>
              </p:ext>
            </p:extLst>
          </p:nvPr>
        </p:nvGraphicFramePr>
        <p:xfrm>
          <a:off x="4775200" y="3542486"/>
          <a:ext cx="473075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338362390"/>
                    </a:ext>
                  </a:extLst>
                </a:gridCol>
                <a:gridCol w="4019550">
                  <a:extLst>
                    <a:ext uri="{9D8B030D-6E8A-4147-A177-3AD203B41FA5}">
                      <a16:colId xmlns:a16="http://schemas.microsoft.com/office/drawing/2014/main" xmlns="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치명타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3923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4199FE7-C3FA-451E-9987-C2DA9437278A}"/>
              </a:ext>
            </a:extLst>
          </p:cNvPr>
          <p:cNvSpPr txBox="1"/>
          <p:nvPr/>
        </p:nvSpPr>
        <p:spPr>
          <a:xfrm>
            <a:off x="7158975" y="6204096"/>
            <a:ext cx="24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강화 </a:t>
            </a:r>
            <a:r>
              <a:rPr lang="en-US" altLang="ko-KR" dirty="0"/>
              <a:t>7</a:t>
            </a:r>
            <a:r>
              <a:rPr lang="ko-KR" altLang="en-US" dirty="0"/>
              <a:t>단계 </a:t>
            </a:r>
            <a:r>
              <a:rPr lang="en-US" altLang="ko-KR" dirty="0"/>
              <a:t>-&gt;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E55230F-3812-4C33-887F-1A2DDB6C787B}"/>
              </a:ext>
            </a:extLst>
          </p:cNvPr>
          <p:cNvSpPr txBox="1"/>
          <p:nvPr/>
        </p:nvSpPr>
        <p:spPr>
          <a:xfrm>
            <a:off x="5277025" y="1285446"/>
            <a:ext cx="5907386" cy="610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캐릭터마다 특징을 담은 스킬과 무기를 하나씩 가짐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Ex) </a:t>
            </a:r>
            <a:r>
              <a:rPr lang="ko-KR" altLang="en-US" sz="1200" dirty="0"/>
              <a:t>도적만 구르기</a:t>
            </a:r>
            <a:r>
              <a:rPr lang="en-US" altLang="ko-KR" sz="1200" dirty="0"/>
              <a:t> </a:t>
            </a:r>
            <a:r>
              <a:rPr lang="ko-KR" altLang="en-US" sz="1200" dirty="0"/>
              <a:t>스킬과 투척과 근접공격이 동시에 가능한 무기를 사용할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28806A5-B586-489A-A4CD-F6AA7EF34EAD}"/>
              </a:ext>
            </a:extLst>
          </p:cNvPr>
          <p:cNvSpPr/>
          <p:nvPr/>
        </p:nvSpPr>
        <p:spPr>
          <a:xfrm>
            <a:off x="1590675" y="1041449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CA6468E-B789-4E4D-BE1F-1F92A7A42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659" y="2805773"/>
            <a:ext cx="2194750" cy="37676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492F8E5-43C2-42B7-9C80-CE0C28658BFA}"/>
              </a:ext>
            </a:extLst>
          </p:cNvPr>
          <p:cNvSpPr/>
          <p:nvPr/>
        </p:nvSpPr>
        <p:spPr>
          <a:xfrm>
            <a:off x="9623659" y="2805773"/>
            <a:ext cx="2168291" cy="3767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E93F668-69C3-42C4-8C16-6BC3A09E4B2A}"/>
              </a:ext>
            </a:extLst>
          </p:cNvPr>
          <p:cNvSpPr/>
          <p:nvPr/>
        </p:nvSpPr>
        <p:spPr>
          <a:xfrm>
            <a:off x="1704613" y="3733799"/>
            <a:ext cx="2912895" cy="1876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ED29645-C4C8-47E0-B1D8-65E7D9B4759D}"/>
              </a:ext>
            </a:extLst>
          </p:cNvPr>
          <p:cNvSpPr/>
          <p:nvPr/>
        </p:nvSpPr>
        <p:spPr>
          <a:xfrm>
            <a:off x="1590675" y="3104644"/>
            <a:ext cx="8032984" cy="3468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48050" y="0"/>
            <a:ext cx="463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토큰의 설명 부족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125" y="704850"/>
            <a:ext cx="37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치명타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실드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이전 자료 설명 부족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65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9D52A3-D4B1-4395-9A56-C32D93BC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AFF5E290-9550-4534-82CF-76844E8C75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1666875" y="1983174"/>
            <a:ext cx="5324497" cy="26521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EEDD617-4442-42DF-9575-34511418F3FA}"/>
              </a:ext>
            </a:extLst>
          </p:cNvPr>
          <p:cNvSpPr/>
          <p:nvPr/>
        </p:nvSpPr>
        <p:spPr>
          <a:xfrm>
            <a:off x="2038170" y="3233512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ACC6643-2CD7-4978-8196-7126F382CF65}"/>
              </a:ext>
            </a:extLst>
          </p:cNvPr>
          <p:cNvSpPr/>
          <p:nvPr/>
        </p:nvSpPr>
        <p:spPr>
          <a:xfrm>
            <a:off x="5492922" y="3948007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577B3FF-12B0-4943-9FF4-ABBC9E05D015}"/>
              </a:ext>
            </a:extLst>
          </p:cNvPr>
          <p:cNvSpPr/>
          <p:nvPr/>
        </p:nvSpPr>
        <p:spPr>
          <a:xfrm>
            <a:off x="6332940" y="3387649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F559F75-4264-42C2-B723-9CB5C7231CFF}"/>
              </a:ext>
            </a:extLst>
          </p:cNvPr>
          <p:cNvSpPr/>
          <p:nvPr/>
        </p:nvSpPr>
        <p:spPr>
          <a:xfrm>
            <a:off x="6066517" y="3891833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6ECA3A0-3843-4779-8BCA-31AFC6112859}"/>
              </a:ext>
            </a:extLst>
          </p:cNvPr>
          <p:cNvSpPr/>
          <p:nvPr/>
        </p:nvSpPr>
        <p:spPr>
          <a:xfrm>
            <a:off x="6486525" y="2052132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882B550-DBDE-4712-A3BD-8AEE0D007463}"/>
              </a:ext>
            </a:extLst>
          </p:cNvPr>
          <p:cNvSpPr/>
          <p:nvPr/>
        </p:nvSpPr>
        <p:spPr>
          <a:xfrm>
            <a:off x="1724692" y="1978307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6C10E8C6-56E2-4168-BCB8-FD5FE688BC46}"/>
              </a:ext>
            </a:extLst>
          </p:cNvPr>
          <p:cNvGrpSpPr/>
          <p:nvPr/>
        </p:nvGrpSpPr>
        <p:grpSpPr>
          <a:xfrm>
            <a:off x="3962936" y="5914566"/>
            <a:ext cx="2142887" cy="685571"/>
            <a:chOff x="6847733" y="4924425"/>
            <a:chExt cx="3334492" cy="1066800"/>
          </a:xfrm>
        </p:grpSpPr>
        <p:pic>
          <p:nvPicPr>
            <p:cNvPr id="22" name="그림 21" descr="컴퓨터이(가) 표시된 사진&#10;&#10;자동 생성된 설명">
              <a:extLst>
                <a:ext uri="{FF2B5EF4-FFF2-40B4-BE49-F238E27FC236}">
                  <a16:creationId xmlns:a16="http://schemas.microsoft.com/office/drawing/2014/main" xmlns="" id="{81FEDC64-32D9-4155-AD2B-DCD70F46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24" name="그림 23" descr="컴퓨터이(가) 표시된 사진&#10;&#10;자동 생성된 설명">
              <a:extLst>
                <a:ext uri="{FF2B5EF4-FFF2-40B4-BE49-F238E27FC236}">
                  <a16:creationId xmlns:a16="http://schemas.microsoft.com/office/drawing/2014/main" xmlns="" id="{2ECE6C8E-EFB9-40D7-9A4D-B9869ABDD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26" name="그림 25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135EE1E2-1F12-4499-8525-6030E317B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xmlns="" id="{A09C27A4-A524-4802-91DB-BE20BD2C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19545"/>
              </p:ext>
            </p:extLst>
          </p:nvPr>
        </p:nvGraphicFramePr>
        <p:xfrm>
          <a:off x="7564967" y="3964387"/>
          <a:ext cx="3643992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0" name="표 28">
            <a:extLst>
              <a:ext uri="{FF2B5EF4-FFF2-40B4-BE49-F238E27FC236}">
                <a16:creationId xmlns:a16="http://schemas.microsoft.com/office/drawing/2014/main" xmlns="" id="{9FF87F39-57CF-415F-96BB-78E2176B8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61099"/>
              </p:ext>
            </p:extLst>
          </p:nvPr>
        </p:nvGraphicFramePr>
        <p:xfrm>
          <a:off x="3959655" y="4896902"/>
          <a:ext cx="2146168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1" name="표 28">
            <a:extLst>
              <a:ext uri="{FF2B5EF4-FFF2-40B4-BE49-F238E27FC236}">
                <a16:creationId xmlns:a16="http://schemas.microsoft.com/office/drawing/2014/main" xmlns="" id="{9505DB17-D95F-4514-BCEB-576AD869F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71894"/>
              </p:ext>
            </p:extLst>
          </p:nvPr>
        </p:nvGraphicFramePr>
        <p:xfrm>
          <a:off x="6694544" y="5113771"/>
          <a:ext cx="4000499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2" name="표 28">
            <a:extLst>
              <a:ext uri="{FF2B5EF4-FFF2-40B4-BE49-F238E27FC236}">
                <a16:creationId xmlns:a16="http://schemas.microsoft.com/office/drawing/2014/main" xmlns="" id="{FA2E5E08-6FE0-42AF-8BF8-409E9E04A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11312"/>
              </p:ext>
            </p:extLst>
          </p:nvPr>
        </p:nvGraphicFramePr>
        <p:xfrm>
          <a:off x="1666875" y="4854403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graphicFrame>
        <p:nvGraphicFramePr>
          <p:cNvPr id="36" name="표 28">
            <a:extLst>
              <a:ext uri="{FF2B5EF4-FFF2-40B4-BE49-F238E27FC236}">
                <a16:creationId xmlns:a16="http://schemas.microsoft.com/office/drawing/2014/main" xmlns="" id="{9D7ACD41-4E20-42C7-A780-EDFD9FFBC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01171"/>
              </p:ext>
            </p:extLst>
          </p:nvPr>
        </p:nvGraphicFramePr>
        <p:xfrm>
          <a:off x="1676638" y="930389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pic>
        <p:nvPicPr>
          <p:cNvPr id="40" name="그림 39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xmlns="" id="{28A73AE7-6A65-431D-BBE8-8E96168517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99869" y="3259256"/>
            <a:ext cx="2894990" cy="591245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xmlns="" id="{54DABFDF-2C23-4BA4-AFF6-DEC20F483151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6853996" y="2220308"/>
            <a:ext cx="451682" cy="43806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xmlns="" id="{AD406D50-BA65-4BA8-B1EB-7543EE8278CB}"/>
              </a:ext>
            </a:extLst>
          </p:cNvPr>
          <p:cNvCxnSpPr>
            <a:stCxn id="20" idx="0"/>
            <a:endCxn id="36" idx="2"/>
          </p:cNvCxnSpPr>
          <p:nvPr/>
        </p:nvCxnSpPr>
        <p:spPr>
          <a:xfrm rot="5400000" flipH="1" flipV="1">
            <a:off x="2331281" y="1604250"/>
            <a:ext cx="306238" cy="4418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xmlns="" id="{31EEE931-4403-49BC-AACD-F96290CF4056}"/>
              </a:ext>
            </a:extLst>
          </p:cNvPr>
          <p:cNvCxnSpPr>
            <a:stCxn id="11" idx="2"/>
            <a:endCxn id="32" idx="0"/>
          </p:cNvCxnSpPr>
          <p:nvPr/>
        </p:nvCxnSpPr>
        <p:spPr>
          <a:xfrm rot="16200000" flipH="1">
            <a:off x="2406755" y="4521198"/>
            <a:ext cx="525337" cy="141072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xmlns="" id="{706DD65D-AD46-404B-868A-4863D61F2785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 rot="5400000">
            <a:off x="5211962" y="4329143"/>
            <a:ext cx="388537" cy="74698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xmlns="" id="{82A25B06-D1B0-4721-9EAD-F97A5B82459B}"/>
              </a:ext>
            </a:extLst>
          </p:cNvPr>
          <p:cNvCxnSpPr>
            <a:stCxn id="14" idx="2"/>
            <a:endCxn id="31" idx="1"/>
          </p:cNvCxnSpPr>
          <p:nvPr/>
        </p:nvCxnSpPr>
        <p:spPr>
          <a:xfrm rot="16200000" flipH="1">
            <a:off x="6059780" y="4938746"/>
            <a:ext cx="1008973" cy="2605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xmlns="" id="{A0BF297F-E24E-4D84-A734-53730E2AF423}"/>
              </a:ext>
            </a:extLst>
          </p:cNvPr>
          <p:cNvCxnSpPr>
            <a:stCxn id="13" idx="3"/>
            <a:endCxn id="28" idx="1"/>
          </p:cNvCxnSpPr>
          <p:nvPr/>
        </p:nvCxnSpPr>
        <p:spPr>
          <a:xfrm>
            <a:off x="6906535" y="3667828"/>
            <a:ext cx="658432" cy="756299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xmlns="" id="{0A39F957-4DDE-458C-882A-2FA7A318CE2B}"/>
              </a:ext>
            </a:extLst>
          </p:cNvPr>
          <p:cNvCxnSpPr>
            <a:cxnSpLocks/>
            <a:stCxn id="56" idx="2"/>
            <a:endCxn id="40" idx="3"/>
          </p:cNvCxnSpPr>
          <p:nvPr/>
        </p:nvCxnSpPr>
        <p:spPr>
          <a:xfrm rot="16200000" flipH="1">
            <a:off x="11074862" y="2934882"/>
            <a:ext cx="911236" cy="328757"/>
          </a:xfrm>
          <a:prstGeom prst="bentConnector4">
            <a:avLst>
              <a:gd name="adj1" fmla="val 33779"/>
              <a:gd name="adj2" fmla="val 169535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58437BE2-9E8B-4413-BE2F-7552BF876D9E}"/>
              </a:ext>
            </a:extLst>
          </p:cNvPr>
          <p:cNvGrpSpPr/>
          <p:nvPr/>
        </p:nvGrpSpPr>
        <p:grpSpPr>
          <a:xfrm>
            <a:off x="9708619" y="5591466"/>
            <a:ext cx="1848347" cy="817010"/>
            <a:chOff x="8953950" y="5145316"/>
            <a:chExt cx="1848347" cy="817010"/>
          </a:xfrm>
        </p:grpSpPr>
        <p:pic>
          <p:nvPicPr>
            <p:cNvPr id="38" name="그림 37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8D711D48-CC50-40EF-A68E-8A7BAFCD9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EBD284B3-2CCD-4B44-AD89-D48FA1740582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60" name="그림 59" descr="컴퓨터이(가) 표시된 사진&#10;&#10;자동 생성된 설명">
            <a:extLst>
              <a:ext uri="{FF2B5EF4-FFF2-40B4-BE49-F238E27FC236}">
                <a16:creationId xmlns:a16="http://schemas.microsoft.com/office/drawing/2014/main" xmlns="" id="{87AA881C-BF75-48A6-A2B0-ECCEBD9456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4034699" y="433940"/>
            <a:ext cx="899804" cy="105203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B041BAFB-DBF5-4A58-B84C-AE699BC043FB}"/>
              </a:ext>
            </a:extLst>
          </p:cNvPr>
          <p:cNvSpPr/>
          <p:nvPr/>
        </p:nvSpPr>
        <p:spPr>
          <a:xfrm>
            <a:off x="4034699" y="741382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C8792077-6D5D-4B0F-A508-868F2D306602}"/>
              </a:ext>
            </a:extLst>
          </p:cNvPr>
          <p:cNvSpPr/>
          <p:nvPr/>
        </p:nvSpPr>
        <p:spPr>
          <a:xfrm>
            <a:off x="4291554" y="10658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4222953D-F4B5-4848-B6DC-25ABB4C7F136}"/>
              </a:ext>
            </a:extLst>
          </p:cNvPr>
          <p:cNvSpPr txBox="1"/>
          <p:nvPr/>
        </p:nvSpPr>
        <p:spPr>
          <a:xfrm>
            <a:off x="5005892" y="778688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E8595A2D-DAA5-4E79-B3BD-BF055379CDB8}"/>
              </a:ext>
            </a:extLst>
          </p:cNvPr>
          <p:cNvSpPr/>
          <p:nvPr/>
        </p:nvSpPr>
        <p:spPr>
          <a:xfrm>
            <a:off x="4329123" y="2520206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xmlns="" id="{8C347A28-5ACB-4EE6-B383-80B08458671F}"/>
              </a:ext>
            </a:extLst>
          </p:cNvPr>
          <p:cNvCxnSpPr>
            <a:cxnSpLocks/>
            <a:stCxn id="65" idx="0"/>
            <a:endCxn id="60" idx="2"/>
          </p:cNvCxnSpPr>
          <p:nvPr/>
        </p:nvCxnSpPr>
        <p:spPr>
          <a:xfrm rot="16200000" flipV="1">
            <a:off x="3982183" y="1988390"/>
            <a:ext cx="1034235" cy="29398"/>
          </a:xfrm>
          <a:prstGeom prst="bentConnector3">
            <a:avLst>
              <a:gd name="adj1" fmla="val 6473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7A794C1-B4DF-47B0-81F8-C8FCBE6514B7}"/>
              </a:ext>
            </a:extLst>
          </p:cNvPr>
          <p:cNvSpPr/>
          <p:nvPr/>
        </p:nvSpPr>
        <p:spPr>
          <a:xfrm>
            <a:off x="4934504" y="426662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xmlns="" id="{7CCBA095-0B3D-49BB-90E3-FDA2E9A60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86330"/>
              </p:ext>
            </p:extLst>
          </p:nvPr>
        </p:nvGraphicFramePr>
        <p:xfrm>
          <a:off x="7305678" y="2084336"/>
          <a:ext cx="3643992" cy="114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xmlns="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9181118"/>
                  </a:ext>
                </a:extLst>
              </a:tr>
            </a:tbl>
          </a:graphicData>
        </a:graphic>
      </p:graphicFrame>
      <p:pic>
        <p:nvPicPr>
          <p:cNvPr id="41" name="그림 40" descr="시계이(가) 표시된 사진&#10;&#10;자동 생성된 설명">
            <a:extLst>
              <a:ext uri="{FF2B5EF4-FFF2-40B4-BE49-F238E27FC236}">
                <a16:creationId xmlns:a16="http://schemas.microsoft.com/office/drawing/2014/main" xmlns="" id="{7D360607-964F-498E-997E-A5EB1C1849B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35745" y="1402258"/>
            <a:ext cx="2083684" cy="133874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7C31E02-1244-4B76-85F1-2236DAC6AC64}"/>
              </a:ext>
            </a:extLst>
          </p:cNvPr>
          <p:cNvSpPr/>
          <p:nvPr/>
        </p:nvSpPr>
        <p:spPr>
          <a:xfrm>
            <a:off x="5819880" y="2019153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xmlns="" id="{6659E557-4477-4AE9-8012-F98D147F7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337459"/>
              </p:ext>
            </p:extLst>
          </p:nvPr>
        </p:nvGraphicFramePr>
        <p:xfrm>
          <a:off x="5769158" y="134868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xmlns="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xmlns="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5070381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36DBFB51-5DED-4316-A1A4-D0792888E7DE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6004755" y="1775407"/>
            <a:ext cx="1" cy="2437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EDDA4FB1-C965-4475-B7DE-E1A7FB2DDBBA}"/>
              </a:ext>
            </a:extLst>
          </p:cNvPr>
          <p:cNvSpPr/>
          <p:nvPr/>
        </p:nvSpPr>
        <p:spPr>
          <a:xfrm>
            <a:off x="11150814" y="2249530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273362-E8BA-455E-9973-857D0E74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무기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9B77B5B8-DF0F-4DEE-A3D0-E2F0AFAA9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5811"/>
              </p:ext>
            </p:extLst>
          </p:nvPr>
        </p:nvGraphicFramePr>
        <p:xfrm>
          <a:off x="14295718" y="1257548"/>
          <a:ext cx="60960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4058296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6914547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67110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도트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3~5</a:t>
                      </a:r>
                      <a:r>
                        <a:rPr lang="ko-KR" altLang="en-US" dirty="0"/>
                        <a:t>의 데미지 이후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7751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이동속도 감소효과와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데미지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05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얼음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행동불능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75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4207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감전인 적을 </a:t>
                      </a:r>
                      <a:r>
                        <a:rPr lang="ko-KR" altLang="en-US" dirty="0" err="1"/>
                        <a:t>공격시</a:t>
                      </a:r>
                      <a:r>
                        <a:rPr lang="ko-KR" altLang="en-US" dirty="0"/>
                        <a:t> 근처의 적에게 도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3568901"/>
                  </a:ext>
                </a:extLst>
              </a:tr>
            </a:tbl>
          </a:graphicData>
        </a:graphic>
      </p:graphicFrame>
      <p:graphicFrame>
        <p:nvGraphicFramePr>
          <p:cNvPr id="14" name="표 18">
            <a:extLst>
              <a:ext uri="{FF2B5EF4-FFF2-40B4-BE49-F238E27FC236}">
                <a16:creationId xmlns:a16="http://schemas.microsoft.com/office/drawing/2014/main" xmlns="" id="{380D06E2-5956-4EAD-A485-F91534107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40506"/>
              </p:ext>
            </p:extLst>
          </p:nvPr>
        </p:nvGraphicFramePr>
        <p:xfrm>
          <a:off x="5911676" y="1842694"/>
          <a:ext cx="3932750" cy="89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375">
                  <a:extLst>
                    <a:ext uri="{9D8B030D-6E8A-4147-A177-3AD203B41FA5}">
                      <a16:colId xmlns:a16="http://schemas.microsoft.com/office/drawing/2014/main" xmlns="" val="2721182276"/>
                    </a:ext>
                  </a:extLst>
                </a:gridCol>
                <a:gridCol w="1966375">
                  <a:extLst>
                    <a:ext uri="{9D8B030D-6E8A-4147-A177-3AD203B41FA5}">
                      <a16:colId xmlns:a16="http://schemas.microsoft.com/office/drawing/2014/main" xmlns="" val="2016551429"/>
                    </a:ext>
                  </a:extLst>
                </a:gridCol>
              </a:tblGrid>
              <a:tr h="447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높을 수록 좋음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낮을 수록 좋음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55180761"/>
                  </a:ext>
                </a:extLst>
              </a:tr>
              <a:tr h="44700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4718868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A85F405-AA99-4229-89A1-3C9D4D18CE19}"/>
              </a:ext>
            </a:extLst>
          </p:cNvPr>
          <p:cNvGrpSpPr/>
          <p:nvPr/>
        </p:nvGrpSpPr>
        <p:grpSpPr>
          <a:xfrm>
            <a:off x="8558650" y="2317555"/>
            <a:ext cx="790160" cy="379121"/>
            <a:chOff x="4581294" y="2333125"/>
            <a:chExt cx="790160" cy="37912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xmlns="" id="{1BCC19ED-42AD-4AC6-B1C1-97B1440C90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81" t="58256" r="42340" b="36359"/>
            <a:stretch/>
          </p:blipFill>
          <p:spPr bwMode="auto">
            <a:xfrm>
              <a:off x="5057129" y="2342915"/>
              <a:ext cx="314325" cy="369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xmlns="" id="{9BB49005-0E86-4B4A-BC1F-B8D834C3E5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50" t="43875" r="42394" b="50740"/>
            <a:stretch/>
          </p:blipFill>
          <p:spPr bwMode="auto">
            <a:xfrm>
              <a:off x="4581294" y="2333125"/>
              <a:ext cx="323850" cy="369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8C7C4515-11BB-40F8-90E9-7429FFBC9693}"/>
              </a:ext>
            </a:extLst>
          </p:cNvPr>
          <p:cNvGrpSpPr/>
          <p:nvPr/>
        </p:nvGrpSpPr>
        <p:grpSpPr>
          <a:xfrm>
            <a:off x="6558451" y="2315770"/>
            <a:ext cx="839837" cy="402613"/>
            <a:chOff x="4222547" y="2398549"/>
            <a:chExt cx="839837" cy="402613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xmlns="" id="{6E56AA6E-E8A5-4BD6-BC80-2AF884D6C5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7" t="36013" r="42449" b="56648"/>
            <a:stretch/>
          </p:blipFill>
          <p:spPr bwMode="auto">
            <a:xfrm>
              <a:off x="4222547" y="2398549"/>
              <a:ext cx="279169" cy="40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xmlns="" id="{7A2A2055-A378-43B7-8DE5-966201B2E4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97" t="51639" r="42184" b="43495"/>
            <a:stretch/>
          </p:blipFill>
          <p:spPr bwMode="auto">
            <a:xfrm>
              <a:off x="4633434" y="2432985"/>
              <a:ext cx="428950" cy="333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xmlns="" id="{E393FD21-B31C-4375-B26F-D9477D91A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122795"/>
              </p:ext>
            </p:extLst>
          </p:nvPr>
        </p:nvGraphicFramePr>
        <p:xfrm>
          <a:off x="5911676" y="2760311"/>
          <a:ext cx="39531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193">
                  <a:extLst>
                    <a:ext uri="{9D8B030D-6E8A-4147-A177-3AD203B41FA5}">
                      <a16:colId xmlns:a16="http://schemas.microsoft.com/office/drawing/2014/main" xmlns="" val="1270788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2140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흰색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9661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전반적으로 등급이 높을 수록 좋은 효율을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43621402"/>
                  </a:ext>
                </a:extLst>
              </a:tr>
            </a:tbl>
          </a:graphicData>
        </a:graphic>
      </p:graphicFrame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xmlns="" id="{78C39379-C4BB-4DF6-80DC-D6D328C42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10030"/>
              </p:ext>
            </p:extLst>
          </p:nvPr>
        </p:nvGraphicFramePr>
        <p:xfrm>
          <a:off x="1930543" y="4082876"/>
          <a:ext cx="9401175" cy="2192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235">
                  <a:extLst>
                    <a:ext uri="{9D8B030D-6E8A-4147-A177-3AD203B41FA5}">
                      <a16:colId xmlns:a16="http://schemas.microsoft.com/office/drawing/2014/main" xmlns="" val="3402187067"/>
                    </a:ext>
                  </a:extLst>
                </a:gridCol>
                <a:gridCol w="1880235">
                  <a:extLst>
                    <a:ext uri="{9D8B030D-6E8A-4147-A177-3AD203B41FA5}">
                      <a16:colId xmlns:a16="http://schemas.microsoft.com/office/drawing/2014/main" xmlns="" val="1245170119"/>
                    </a:ext>
                  </a:extLst>
                </a:gridCol>
                <a:gridCol w="1880235">
                  <a:extLst>
                    <a:ext uri="{9D8B030D-6E8A-4147-A177-3AD203B41FA5}">
                      <a16:colId xmlns:a16="http://schemas.microsoft.com/office/drawing/2014/main" xmlns="" val="2287630192"/>
                    </a:ext>
                  </a:extLst>
                </a:gridCol>
                <a:gridCol w="1880235">
                  <a:extLst>
                    <a:ext uri="{9D8B030D-6E8A-4147-A177-3AD203B41FA5}">
                      <a16:colId xmlns:a16="http://schemas.microsoft.com/office/drawing/2014/main" xmlns="" val="3873146516"/>
                    </a:ext>
                  </a:extLst>
                </a:gridCol>
                <a:gridCol w="1880235">
                  <a:extLst>
                    <a:ext uri="{9D8B030D-6E8A-4147-A177-3AD203B41FA5}">
                      <a16:colId xmlns:a16="http://schemas.microsoft.com/office/drawing/2014/main" xmlns="" val="2197937532"/>
                    </a:ext>
                  </a:extLst>
                </a:gridCol>
              </a:tblGrid>
              <a:tr h="168927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284917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/>
                        <a:t>원거리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/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/>
                        <a:t>지팡이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/>
                        <a:t>투척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/>
                        <a:t>특수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6238974"/>
                  </a:ext>
                </a:extLst>
              </a:tr>
            </a:tbl>
          </a:graphicData>
        </a:graphic>
      </p:graphicFrame>
      <p:pic>
        <p:nvPicPr>
          <p:cNvPr id="37" name="Picture 4">
            <a:extLst>
              <a:ext uri="{FF2B5EF4-FFF2-40B4-BE49-F238E27FC236}">
                <a16:creationId xmlns:a16="http://schemas.microsoft.com/office/drawing/2014/main" xmlns="" id="{D044D609-A0D8-429F-BFD2-2236B6F83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3" t="35015" r="49375" b="34848"/>
          <a:stretch/>
        </p:blipFill>
        <p:spPr bwMode="auto">
          <a:xfrm>
            <a:off x="2142203" y="4194794"/>
            <a:ext cx="1460991" cy="145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xmlns="" id="{95EDA12D-3F64-450A-847D-932A7A8DD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3" t="35015" r="50000" b="35365"/>
          <a:stretch/>
        </p:blipFill>
        <p:spPr bwMode="auto">
          <a:xfrm>
            <a:off x="4022040" y="4154624"/>
            <a:ext cx="1459189" cy="148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xmlns="" id="{F6EA0062-BD1A-4556-A486-E9B84D77B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9" t="34825" r="50000" b="36261"/>
          <a:stretch/>
        </p:blipFill>
        <p:spPr bwMode="auto">
          <a:xfrm>
            <a:off x="5911676" y="4154624"/>
            <a:ext cx="1479549" cy="148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>
            <a:extLst>
              <a:ext uri="{FF2B5EF4-FFF2-40B4-BE49-F238E27FC236}">
                <a16:creationId xmlns:a16="http://schemas.microsoft.com/office/drawing/2014/main" xmlns="" id="{F852060D-0817-47E2-8D27-37AABE779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9" t="33647" r="50000" b="36261"/>
          <a:stretch/>
        </p:blipFill>
        <p:spPr bwMode="auto">
          <a:xfrm>
            <a:off x="7810071" y="4154624"/>
            <a:ext cx="1421633" cy="148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>
            <a:extLst>
              <a:ext uri="{FF2B5EF4-FFF2-40B4-BE49-F238E27FC236}">
                <a16:creationId xmlns:a16="http://schemas.microsoft.com/office/drawing/2014/main" xmlns="" id="{0E3A0678-3894-4FB0-8A6D-EA429C496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9" t="35180" r="50000" b="35905"/>
          <a:stretch/>
        </p:blipFill>
        <p:spPr bwMode="auto">
          <a:xfrm>
            <a:off x="9662151" y="4169269"/>
            <a:ext cx="1450479" cy="14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18D7DE8-FB90-4D26-A1BF-5BF37954370C}"/>
              </a:ext>
            </a:extLst>
          </p:cNvPr>
          <p:cNvSpPr txBox="1"/>
          <p:nvPr/>
        </p:nvSpPr>
        <p:spPr>
          <a:xfrm>
            <a:off x="1743075" y="627397"/>
            <a:ext cx="6279283" cy="1020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게임내 총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있다고 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무기에 등급이 존재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총 </a:t>
            </a:r>
            <a:r>
              <a:rPr lang="en-US" altLang="ko-KR" sz="1400" dirty="0"/>
              <a:t>5</a:t>
            </a:r>
            <a:r>
              <a:rPr lang="ko-KR" altLang="en-US" sz="1400" dirty="0"/>
              <a:t>개의 클래스가 있으며 아이템을 조합한 합성무기와 투척무기도 있음</a:t>
            </a:r>
            <a:endParaRPr lang="en-US" altLang="ko-KR" sz="1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3EA1C469-F771-40FC-92BA-E7721C919836}"/>
              </a:ext>
            </a:extLst>
          </p:cNvPr>
          <p:cNvGrpSpPr/>
          <p:nvPr/>
        </p:nvGrpSpPr>
        <p:grpSpPr>
          <a:xfrm>
            <a:off x="3227119" y="1842694"/>
            <a:ext cx="2684557" cy="2042361"/>
            <a:chOff x="3087910" y="1782655"/>
            <a:chExt cx="2684557" cy="204236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41EF9F9A-2690-4BC6-B382-D88FCA837166}"/>
                </a:ext>
              </a:extLst>
            </p:cNvPr>
            <p:cNvGrpSpPr/>
            <p:nvPr/>
          </p:nvGrpSpPr>
          <p:grpSpPr>
            <a:xfrm>
              <a:off x="3087912" y="1783421"/>
              <a:ext cx="1844574" cy="2041595"/>
              <a:chOff x="8934449" y="908489"/>
              <a:chExt cx="1868257" cy="2067808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xmlns="" id="{0620956A-4B1C-4A97-BC40-DFA6039D31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97" t="35000" r="42031" b="34848"/>
              <a:stretch/>
            </p:blipFill>
            <p:spPr bwMode="auto">
              <a:xfrm>
                <a:off x="8934449" y="908489"/>
                <a:ext cx="447675" cy="2067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686B733E-D564-463D-B5CE-E139F6005CFD}"/>
                  </a:ext>
                </a:extLst>
              </p:cNvPr>
              <p:cNvSpPr txBox="1"/>
              <p:nvPr/>
            </p:nvSpPr>
            <p:spPr>
              <a:xfrm>
                <a:off x="9382124" y="1041538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무기 공격력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CF7D9BAD-BABB-425A-96DF-9501BDE2623F}"/>
                  </a:ext>
                </a:extLst>
              </p:cNvPr>
              <p:cNvSpPr txBox="1"/>
              <p:nvPr/>
            </p:nvSpPr>
            <p:spPr>
              <a:xfrm>
                <a:off x="9382124" y="1509606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소비 </a:t>
                </a:r>
                <a:r>
                  <a:rPr lang="ko-KR" altLang="en-US" dirty="0" err="1"/>
                  <a:t>마나량</a:t>
                </a:r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FE1CFE3C-72E2-4B77-9D92-0600F9DD81B6}"/>
                  </a:ext>
                </a:extLst>
              </p:cNvPr>
              <p:cNvSpPr txBox="1"/>
              <p:nvPr/>
            </p:nvSpPr>
            <p:spPr>
              <a:xfrm>
                <a:off x="9382124" y="2040160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치명타 확률</a:t>
                </a:r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6A419466-3CF9-4E40-A3D2-91D6AC9F8130}"/>
                  </a:ext>
                </a:extLst>
              </p:cNvPr>
              <p:cNvSpPr txBox="1"/>
              <p:nvPr/>
            </p:nvSpPr>
            <p:spPr>
              <a:xfrm>
                <a:off x="9382124" y="2516333"/>
                <a:ext cx="654629" cy="374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범</a:t>
                </a:r>
                <a:r>
                  <a:rPr lang="ko-KR" altLang="en-US" dirty="0"/>
                  <a:t>위</a:t>
                </a:r>
                <a:endParaRPr lang="ko-KR" altLang="en-US" dirty="0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036DB8F8-2136-4EF7-9C96-C4C549E00524}"/>
                </a:ext>
              </a:extLst>
            </p:cNvPr>
            <p:cNvSpPr/>
            <p:nvPr/>
          </p:nvSpPr>
          <p:spPr>
            <a:xfrm>
              <a:off x="3087910" y="1782655"/>
              <a:ext cx="2684557" cy="20301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1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909C91-7A2E-4CE2-98A0-EE5926BF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</a:t>
            </a:r>
            <a:r>
              <a:rPr lang="en-US" altLang="ko-KR" dirty="0"/>
              <a:t>( </a:t>
            </a:r>
            <a:r>
              <a:rPr lang="ko-KR" altLang="en-US" dirty="0"/>
              <a:t>원거리</a:t>
            </a:r>
            <a:r>
              <a:rPr lang="en-US" altLang="ko-KR" dirty="0"/>
              <a:t>, </a:t>
            </a:r>
            <a:r>
              <a:rPr lang="ko-KR" altLang="en-US" dirty="0"/>
              <a:t>근거리 무기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xmlns="" id="{395812AC-6E75-4020-86B7-EB29B5F0F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969422"/>
              </p:ext>
            </p:extLst>
          </p:nvPr>
        </p:nvGraphicFramePr>
        <p:xfrm>
          <a:off x="2016698" y="1460410"/>
          <a:ext cx="5963286" cy="470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43">
                  <a:extLst>
                    <a:ext uri="{9D8B030D-6E8A-4147-A177-3AD203B41FA5}">
                      <a16:colId xmlns:a16="http://schemas.microsoft.com/office/drawing/2014/main" xmlns="" val="3325567320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xmlns="" val="17595547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26398470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사격 무기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535945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권총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낮은 마나 소모량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초기에 효율적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후반에 사용하기에 무리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190679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라이플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기관총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빠른 연사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44196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저격총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57763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샷건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11856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차징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95236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폭발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10861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549591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33616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52629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21361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둔기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망치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808657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71BA15-6DBB-40AC-BF08-BD378287C105}"/>
              </a:ext>
            </a:extLst>
          </p:cNvPr>
          <p:cNvSpPr txBox="1"/>
          <p:nvPr/>
        </p:nvSpPr>
        <p:spPr>
          <a:xfrm flipH="1">
            <a:off x="1276350" y="6858000"/>
            <a:ext cx="9636163" cy="53717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총 </a:t>
            </a:r>
            <a:r>
              <a:rPr lang="en-US" altLang="ko-KR" sz="1000" dirty="0"/>
              <a:t>258</a:t>
            </a:r>
            <a:r>
              <a:rPr lang="ko-KR" altLang="en-US" sz="1000" dirty="0"/>
              <a:t>가지 무기가 있다고 알려짐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무기에 등급이 존재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등급이 높을 수록 대체로 좋으나 사용자의 성향과 캐릭터의 특성에 따라 활용도가 달라짐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사격무기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권총</a:t>
            </a:r>
            <a:r>
              <a:rPr lang="en-US" altLang="ko-KR" sz="1000" dirty="0"/>
              <a:t> : </a:t>
            </a:r>
            <a:r>
              <a:rPr lang="ko-KR" altLang="en-US" sz="1000" dirty="0"/>
              <a:t>낮은 마나 소모량</a:t>
            </a:r>
            <a:r>
              <a:rPr lang="en-US" altLang="ko-KR" sz="1000" dirty="0"/>
              <a:t>, </a:t>
            </a:r>
            <a:r>
              <a:rPr lang="ko-KR" altLang="en-US" sz="1000" dirty="0"/>
              <a:t>초기에 적당한 공격력</a:t>
            </a:r>
            <a:r>
              <a:rPr lang="en-US" altLang="ko-KR" sz="1000" dirty="0"/>
              <a:t>, </a:t>
            </a:r>
            <a:r>
              <a:rPr lang="ko-KR" altLang="en-US" sz="1000" dirty="0"/>
              <a:t>후반에 사용하기에는 무리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라이플</a:t>
            </a:r>
            <a:endParaRPr lang="en-US" altLang="ko-KR" sz="10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기관총 </a:t>
            </a:r>
            <a:r>
              <a:rPr lang="en-US" altLang="ko-KR" sz="1000" dirty="0"/>
              <a:t>: </a:t>
            </a:r>
            <a:r>
              <a:rPr lang="ko-KR" altLang="en-US" sz="1000" dirty="0"/>
              <a:t>빠른 연사가 특징</a:t>
            </a:r>
            <a:r>
              <a:rPr lang="en-US" altLang="ko-KR" sz="1000" dirty="0"/>
              <a:t>, </a:t>
            </a:r>
            <a:r>
              <a:rPr lang="ko-KR" altLang="en-US" sz="1000" dirty="0"/>
              <a:t>하지만 </a:t>
            </a:r>
            <a:r>
              <a:rPr lang="ko-KR" altLang="en-US" sz="1000" dirty="0" err="1"/>
              <a:t>집탄율이</a:t>
            </a:r>
            <a:r>
              <a:rPr lang="ko-KR" altLang="en-US" sz="1000" dirty="0"/>
              <a:t> 좋지 않은 경우가 많음</a:t>
            </a:r>
            <a:endParaRPr lang="en-US" altLang="ko-KR" sz="10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저격총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느린 연사 속도</a:t>
            </a:r>
            <a:r>
              <a:rPr lang="en-US" altLang="ko-KR" sz="1000" dirty="0"/>
              <a:t>, </a:t>
            </a:r>
            <a:r>
              <a:rPr lang="ko-KR" altLang="en-US" sz="1000" dirty="0"/>
              <a:t>하지만 공격하면 대부분 치명타가 발생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샷건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발사 한번 마다 소비되는 </a:t>
            </a:r>
            <a:r>
              <a:rPr lang="ko-KR" altLang="en-US" sz="1000" dirty="0" err="1"/>
              <a:t>마나양이</a:t>
            </a:r>
            <a:r>
              <a:rPr lang="ko-KR" altLang="en-US" sz="1000" dirty="0"/>
              <a:t> 많음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dirty="0"/>
              <a:t>가까이에서 탄을 모두 맞출 시 높은 데미지와 넓은 공격범위가 특징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 err="1"/>
              <a:t>차징</a:t>
            </a:r>
            <a:r>
              <a:rPr lang="ko-KR" altLang="en-US" sz="1000" dirty="0"/>
              <a:t> 무기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레일건</a:t>
            </a:r>
            <a:r>
              <a:rPr lang="en-US" altLang="ko-KR" sz="1000" dirty="0"/>
              <a:t>, </a:t>
            </a:r>
            <a:r>
              <a:rPr lang="ko-KR" altLang="en-US" sz="1000" dirty="0"/>
              <a:t>활 류의 무기</a:t>
            </a:r>
            <a:r>
              <a:rPr lang="en-US" altLang="ko-KR" sz="1000" dirty="0"/>
              <a:t>, </a:t>
            </a:r>
            <a:r>
              <a:rPr lang="ko-KR" altLang="en-US" sz="1000" dirty="0"/>
              <a:t>공격키를 눌러 기를 최대로 </a:t>
            </a:r>
            <a:r>
              <a:rPr lang="ko-KR" altLang="en-US" sz="1000" dirty="0" err="1"/>
              <a:t>모은경우</a:t>
            </a:r>
            <a:r>
              <a:rPr lang="ko-KR" altLang="en-US" sz="1000" dirty="0"/>
              <a:t> 높은 데미지를 </a:t>
            </a:r>
            <a:r>
              <a:rPr lang="ko-KR" altLang="en-US" sz="1000" dirty="0" err="1"/>
              <a:t>줄수</a:t>
            </a:r>
            <a:r>
              <a:rPr lang="ko-KR" altLang="en-US" sz="1000" dirty="0"/>
              <a:t> 있음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폭발형 무기 </a:t>
            </a:r>
            <a:r>
              <a:rPr lang="en-US" altLang="ko-KR" sz="1000" dirty="0"/>
              <a:t>: </a:t>
            </a:r>
            <a:r>
              <a:rPr lang="ko-KR" altLang="en-US" sz="1000" dirty="0"/>
              <a:t>벽 또는 적에게 탄 적중 시 폭파하며 주위의 적까지 함께 공격함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근접무기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휘두름으로 적탄을 소거할 수 있음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칼 </a:t>
            </a:r>
            <a:r>
              <a:rPr lang="en-US" altLang="ko-KR" sz="1000" dirty="0"/>
              <a:t>: </a:t>
            </a:r>
            <a:r>
              <a:rPr lang="ko-KR" altLang="en-US" sz="1000" dirty="0"/>
              <a:t>옆으로 넓게 휘둘러 탄 소거에 적합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창 </a:t>
            </a:r>
            <a:r>
              <a:rPr lang="en-US" altLang="ko-KR" sz="1000" dirty="0"/>
              <a:t>: </a:t>
            </a:r>
            <a:r>
              <a:rPr lang="ko-KR" altLang="en-US" sz="1000" dirty="0"/>
              <a:t>찌르기 때문에 공격반경이 좁은 대신 사거리가 김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도끼 </a:t>
            </a:r>
            <a:r>
              <a:rPr lang="en-US" altLang="ko-KR" sz="1000" dirty="0"/>
              <a:t>: </a:t>
            </a:r>
            <a:r>
              <a:rPr lang="ko-KR" altLang="en-US" sz="1000" dirty="0"/>
              <a:t>공격키를 오래 누르는 것으로 </a:t>
            </a:r>
            <a:r>
              <a:rPr lang="en-US" altLang="ko-KR" sz="1000" dirty="0"/>
              <a:t>360</a:t>
            </a:r>
            <a:r>
              <a:rPr lang="ko-KR" altLang="en-US" sz="1000" dirty="0"/>
              <a:t>도 휘두르는 공격을 할 수 있음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둔기</a:t>
            </a:r>
            <a:r>
              <a:rPr lang="en-US" altLang="ko-KR" sz="1000" dirty="0"/>
              <a:t>(</a:t>
            </a:r>
            <a:r>
              <a:rPr lang="ko-KR" altLang="en-US" sz="1000" dirty="0"/>
              <a:t>망치</a:t>
            </a:r>
            <a:r>
              <a:rPr lang="en-US" altLang="ko-KR" sz="1000" dirty="0"/>
              <a:t>) : </a:t>
            </a:r>
            <a:r>
              <a:rPr lang="ko-KR" altLang="en-US" sz="1000" dirty="0"/>
              <a:t>땅을 쳐 충격파를 발생시킴 </a:t>
            </a:r>
            <a:r>
              <a:rPr lang="en-US" altLang="ko-KR" sz="1000" dirty="0"/>
              <a:t>( </a:t>
            </a:r>
            <a:r>
              <a:rPr lang="ko-KR" altLang="en-US" sz="1000" dirty="0"/>
              <a:t>크리티컬 데미지시 스턴을 검 </a:t>
            </a:r>
            <a:r>
              <a:rPr lang="en-US" altLang="ko-KR" sz="10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캐릭터는 기본으로 적이 가까이 있을 때 공격버튼을 누르면 근접 공격을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단 근접 무기를 들고 </a:t>
            </a:r>
            <a:r>
              <a:rPr lang="ko-KR" altLang="en-US" sz="1000" dirty="0" err="1"/>
              <a:t>있을때는</a:t>
            </a:r>
            <a:r>
              <a:rPr lang="ko-KR" altLang="en-US" sz="1000" dirty="0"/>
              <a:t> 그냥 그 무기를 휘두른다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기본 근접 공격은 캐릭터마다 공격력이 다르며 </a:t>
            </a:r>
            <a:r>
              <a:rPr lang="ko-KR" altLang="en-US" sz="1000" dirty="0" err="1"/>
              <a:t>근버무기와</a:t>
            </a:r>
            <a:r>
              <a:rPr lang="ko-KR" altLang="en-US" sz="1000" dirty="0"/>
              <a:t> 비교해 공격력이 낮으나 공격 딜레이가 거의 없다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77793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31C663-122D-4338-895E-1B2DE03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</a:t>
            </a:r>
            <a:r>
              <a:rPr lang="en-US" altLang="ko-KR" dirty="0"/>
              <a:t>( </a:t>
            </a:r>
            <a:r>
              <a:rPr lang="ko-KR" altLang="en-US" dirty="0"/>
              <a:t>지팡이</a:t>
            </a:r>
            <a:r>
              <a:rPr lang="en-US" altLang="ko-KR" dirty="0"/>
              <a:t>, </a:t>
            </a:r>
            <a:r>
              <a:rPr lang="ko-KR" altLang="en-US" dirty="0"/>
              <a:t>투척</a:t>
            </a:r>
            <a:r>
              <a:rPr lang="en-US" altLang="ko-KR" dirty="0"/>
              <a:t>, </a:t>
            </a:r>
            <a:r>
              <a:rPr lang="ko-KR" altLang="en-US" dirty="0"/>
              <a:t>특수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0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1452</Words>
  <Application>Microsoft Office PowerPoint</Application>
  <PresentationFormat>사용자 지정</PresentationFormat>
  <Paragraphs>282</Paragraphs>
  <Slides>14</Slides>
  <Notes>6</Notes>
  <HiddenSlides>4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Office 테마</vt:lpstr>
      <vt:lpstr>디자인 사용자 지정</vt:lpstr>
      <vt:lpstr>시스템 분석</vt:lpstr>
      <vt:lpstr>기획의도</vt:lpstr>
      <vt:lpstr>게임 소개</vt:lpstr>
      <vt:lpstr>시작 방</vt:lpstr>
      <vt:lpstr>캐릭터</vt:lpstr>
      <vt:lpstr>전투 화면 UI</vt:lpstr>
      <vt:lpstr>무기 </vt:lpstr>
      <vt:lpstr>무기 ( 원거리, 근거리 무기 )</vt:lpstr>
      <vt:lpstr>무기 ( 지팡이, 투척, 특수 )</vt:lpstr>
      <vt:lpstr>특성</vt:lpstr>
      <vt:lpstr>던전</vt:lpstr>
      <vt:lpstr>몬스터</vt:lpstr>
      <vt:lpstr>대기 방(좌, 우)</vt:lpstr>
      <vt:lpstr>그래서 내게임에 어떻게 쓸거냐? ㄴ 내게임의 핵심을 어떻게 기획 할꺼냐?? 가볍게 !!!!!!!!!!!!!!!!!!!!!!!!!!!!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 분석</dc:title>
  <dc:creator>정 재호</dc:creator>
  <cp:lastModifiedBy>FullName</cp:lastModifiedBy>
  <cp:revision>61</cp:revision>
  <dcterms:created xsi:type="dcterms:W3CDTF">2019-10-12T13:29:50Z</dcterms:created>
  <dcterms:modified xsi:type="dcterms:W3CDTF">2019-10-14T02:18:53Z</dcterms:modified>
</cp:coreProperties>
</file>